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5" r:id="rId2"/>
    <p:sldId id="261" r:id="rId3"/>
    <p:sldId id="262" r:id="rId4"/>
    <p:sldId id="263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97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2" r:id="rId24"/>
    <p:sldId id="284" r:id="rId25"/>
    <p:sldId id="285" r:id="rId26"/>
    <p:sldId id="286" r:id="rId27"/>
    <p:sldId id="287" r:id="rId28"/>
    <p:sldId id="291" r:id="rId29"/>
    <p:sldId id="288" r:id="rId30"/>
    <p:sldId id="289" r:id="rId31"/>
    <p:sldId id="290" r:id="rId32"/>
    <p:sldId id="292" r:id="rId33"/>
    <p:sldId id="293" r:id="rId34"/>
    <p:sldId id="294" r:id="rId35"/>
    <p:sldId id="295" r:id="rId36"/>
    <p:sldId id="298" r:id="rId37"/>
    <p:sldId id="296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378" autoAdjust="0"/>
  </p:normalViewPr>
  <p:slideViewPr>
    <p:cSldViewPr>
      <p:cViewPr varScale="1">
        <p:scale>
          <a:sx n="89" d="100"/>
          <a:sy n="89" d="100"/>
        </p:scale>
        <p:origin x="-10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300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9CAD8-6AA4-4136-92B6-6F45F5CD0F14}" type="datetimeFigureOut">
              <a:rPr lang="ru-RU" smtClean="0"/>
              <a:pPr/>
              <a:t>29.11.2017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D0167-E4B4-43B3-8751-0FB83F6223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1877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851F-578C-4678-86A9-80614D947142}" type="datetimeFigureOut">
              <a:rPr lang="ru-RU" smtClean="0"/>
              <a:pPr/>
              <a:t>29.11.2017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1E1E-F8EE-48E5-B2D7-F0A14EC30C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851F-578C-4678-86A9-80614D947142}" type="datetimeFigureOut">
              <a:rPr lang="ru-RU" smtClean="0"/>
              <a:pPr/>
              <a:t>29.11.2017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1E1E-F8EE-48E5-B2D7-F0A14EC30C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851F-578C-4678-86A9-80614D947142}" type="datetimeFigureOut">
              <a:rPr lang="ru-RU" smtClean="0"/>
              <a:pPr/>
              <a:t>29.11.2017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1E1E-F8EE-48E5-B2D7-F0A14EC30C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851F-578C-4678-86A9-80614D947142}" type="datetimeFigureOut">
              <a:rPr lang="ru-RU" smtClean="0"/>
              <a:pPr/>
              <a:t>29.11.2017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1E1E-F8EE-48E5-B2D7-F0A14EC30C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851F-578C-4678-86A9-80614D947142}" type="datetimeFigureOut">
              <a:rPr lang="ru-RU" smtClean="0"/>
              <a:pPr/>
              <a:t>29.11.2017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1E1E-F8EE-48E5-B2D7-F0A14EC30C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851F-578C-4678-86A9-80614D947142}" type="datetimeFigureOut">
              <a:rPr lang="ru-RU" smtClean="0"/>
              <a:pPr/>
              <a:t>29.11.2017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1E1E-F8EE-48E5-B2D7-F0A14EC30C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851F-578C-4678-86A9-80614D947142}" type="datetimeFigureOut">
              <a:rPr lang="ru-RU" smtClean="0"/>
              <a:pPr/>
              <a:t>29.11.2017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1E1E-F8EE-48E5-B2D7-F0A14EC30C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851F-578C-4678-86A9-80614D947142}" type="datetimeFigureOut">
              <a:rPr lang="ru-RU" smtClean="0"/>
              <a:pPr/>
              <a:t>29.11.2017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1E1E-F8EE-48E5-B2D7-F0A14EC30C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851F-578C-4678-86A9-80614D947142}" type="datetimeFigureOut">
              <a:rPr lang="ru-RU" smtClean="0"/>
              <a:pPr/>
              <a:t>29.11.2017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1E1E-F8EE-48E5-B2D7-F0A14EC30C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851F-578C-4678-86A9-80614D947142}" type="datetimeFigureOut">
              <a:rPr lang="ru-RU" smtClean="0"/>
              <a:pPr/>
              <a:t>29.11.2017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1E1E-F8EE-48E5-B2D7-F0A14EC30C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851F-578C-4678-86A9-80614D947142}" type="datetimeFigureOut">
              <a:rPr lang="ru-RU" smtClean="0"/>
              <a:pPr/>
              <a:t>29.11.2017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1E1E-F8EE-48E5-B2D7-F0A14EC30C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2851F-578C-4678-86A9-80614D947142}" type="datetimeFigureOut">
              <a:rPr lang="ru-RU" smtClean="0"/>
              <a:pPr/>
              <a:t>29.11.2017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21E1E-F8EE-48E5-B2D7-F0A14EC30C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348" y="357166"/>
            <a:ext cx="814393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КЛАССНЫЙ ЧАС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«Если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удачно выберете свой путь и вложите в него всю свою душу, то счастье вас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отыщет».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К.Д. Ушинский.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рина\Pictures\130722rabo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429683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Марина\Pictures\73953_img_62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571480"/>
            <a:ext cx="2928958" cy="3286148"/>
          </a:xfrm>
          <a:prstGeom prst="rect">
            <a:avLst/>
          </a:prstGeom>
          <a:noFill/>
        </p:spPr>
      </p:pic>
      <p:pic>
        <p:nvPicPr>
          <p:cNvPr id="2053" name="Picture 5" descr="C:\Users\Марина\Pictures\риелто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214686"/>
            <a:ext cx="2643206" cy="3429024"/>
          </a:xfrm>
          <a:prstGeom prst="rect">
            <a:avLst/>
          </a:prstGeom>
          <a:noFill/>
        </p:spPr>
      </p:pic>
      <p:pic>
        <p:nvPicPr>
          <p:cNvPr id="2052" name="Picture 4" descr="C:\Users\Марина\Pictures\менчердайзе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929066"/>
            <a:ext cx="3286148" cy="2714644"/>
          </a:xfrm>
          <a:prstGeom prst="rect">
            <a:avLst/>
          </a:prstGeom>
          <a:noFill/>
        </p:spPr>
      </p:pic>
      <p:pic>
        <p:nvPicPr>
          <p:cNvPr id="2051" name="Picture 3" descr="C:\Users\Марина\Pictures\маркетолог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2852"/>
            <a:ext cx="2928926" cy="3357586"/>
          </a:xfrm>
          <a:prstGeom prst="rect">
            <a:avLst/>
          </a:prstGeom>
          <a:noFill/>
        </p:spPr>
      </p:pic>
      <p:pic>
        <p:nvPicPr>
          <p:cNvPr id="2054" name="Picture 6" descr="C:\Users\Марина\Pictures\1249571728_7630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14" y="0"/>
            <a:ext cx="3357586" cy="3000372"/>
          </a:xfrm>
          <a:prstGeom prst="rect">
            <a:avLst/>
          </a:prstGeom>
          <a:noFill/>
        </p:spPr>
      </p:pic>
      <p:pic>
        <p:nvPicPr>
          <p:cNvPr id="2050" name="Picture 2" descr="C:\Users\Марина\Pictures\дизайнер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929042"/>
            <a:ext cx="3428992" cy="292895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4290774"/>
            <a:ext cx="34289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Дизайнер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785794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«Маркетолог»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5307566"/>
            <a:ext cx="2857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«Мерчендайзер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72264" y="5460326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«Риэлтор»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86446" y="0"/>
            <a:ext cx="285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«Имиджмейкер»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928926" y="428604"/>
            <a:ext cx="2928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«Бренд-менеджер»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Слово «профессия» происходит от двух латинских слов: «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professio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официально указанное занятие,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специальность и «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profiteоr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объявляю своим дело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м.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02" y="428604"/>
            <a:ext cx="864399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род трудовой деятельности, требующий определённой подготовки и являющийся обычно источником существования.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Специальност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 – вид занятий в рамках одной профессии.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Должность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служебная обязанность, служебное место.     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Квалификация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–уровень профессионального мастерства.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642918"/>
            <a:ext cx="79296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мастер своего дела, много умеющий и много знающий. Имеющий большой опыт в каком-то деле.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ПРОФЕССИИ САМЫЕ: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algn="ctr">
              <a:buNone/>
            </a:pP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-Нужные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Отважные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Модные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Забытые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Нужные</a:t>
            </a:r>
            <a:r>
              <a:rPr lang="ru-RU" sz="3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-врач, учитель, повар, животновод, бухгалтер, строитель …</a:t>
            </a:r>
          </a:p>
          <a:p>
            <a:pPr>
              <a:buNone/>
            </a:pPr>
            <a:r>
              <a:rPr lang="ru-RU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Отважные</a:t>
            </a:r>
            <a:r>
              <a:rPr lang="ru-RU" sz="3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-каскадёр, пожарный, космонавт, шахтёр, лётчик-испытатель, спасатель…</a:t>
            </a:r>
          </a:p>
          <a:p>
            <a:pPr>
              <a:buNone/>
            </a:pPr>
            <a:r>
              <a:rPr lang="ru-RU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Модные</a:t>
            </a:r>
            <a:r>
              <a:rPr lang="ru-RU" sz="3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-президент, журналист, телеведущий, топ-модель, юрист…</a:t>
            </a:r>
          </a:p>
          <a:p>
            <a:pPr>
              <a:buNone/>
            </a:pPr>
            <a:r>
              <a:rPr lang="ru-RU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Забытые</a:t>
            </a:r>
            <a:r>
              <a:rPr lang="ru-RU" sz="3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-ямщик, трубочист, конюх, камердинер, бондарь…</a:t>
            </a:r>
            <a:endParaRPr lang="ru-RU" sz="3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333" t="17242" r="833"/>
          <a:stretch>
            <a:fillRect/>
          </a:stretch>
        </p:blipFill>
        <p:spPr bwMode="auto">
          <a:xfrm>
            <a:off x="500034" y="357166"/>
            <a:ext cx="82868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Хочу</a:t>
            </a: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- интересы и склонности. </a:t>
            </a:r>
          </a:p>
          <a:p>
            <a:pPr>
              <a:buNone/>
            </a:pP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Интерес</a:t>
            </a: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стремление к познанию какого-либо предмета или явления, желание изучать его.</a:t>
            </a:r>
          </a:p>
          <a:p>
            <a:pPr>
              <a:buNone/>
            </a:pP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Склонности</a:t>
            </a: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стремление заниматься какой-либо определённой деятельностью. Интересы и склонности могут совпадать и не совпадать друг с другом, могут быть направлены к одному, нескольким, многим видам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Могу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- способности, состояние здоровья.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Способности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индивидуальные способности человека, обеспечивающие успешность выполнения какой-либо деятельности, лёгкость усвоения и овладения данной деятельностью, творческие возможности человека.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240343"/>
          </a:xfrm>
        </p:spPr>
        <p:txBody>
          <a:bodyPr>
            <a:normAutofit/>
          </a:bodyPr>
          <a:lstStyle/>
          <a:p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Самый несчастный из людей тот, для которого в мире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оказалось 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Томас </a:t>
            </a:r>
            <a:r>
              <a:rPr lang="ru-RU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Карлейн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Надо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- потребности общества в кадрах.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1482" y="285728"/>
            <a:ext cx="8472518" cy="614366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Профессиональное образование бывает начальным, средним и высшим.                                                             </a:t>
            </a:r>
          </a:p>
          <a:p>
            <a:pPr>
              <a:buNone/>
            </a:pPr>
            <a:r>
              <a:rPr lang="ru-RU" sz="3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Начальное профессиональное образование(НПО</a:t>
            </a:r>
            <a:r>
              <a:rPr lang="ru-RU" sz="3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)– представлено лицеями, профессионально-техническими училищами, которые дают рабочую специальность.</a:t>
            </a:r>
          </a:p>
          <a:p>
            <a:pPr>
              <a:buNone/>
            </a:pPr>
            <a:r>
              <a:rPr lang="ru-RU" sz="3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Среднее профессиональное образование (СПО</a:t>
            </a:r>
            <a:r>
              <a:rPr lang="ru-RU" sz="3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позволяет стать специалистом среднего звена по большинству профессий исполнительного или творческого класса. Среднее профессиональное образование можно получить, имея основное общее, среднее (полное) общее или начальное профессиональное образование.  </a:t>
            </a:r>
          </a:p>
          <a:p>
            <a:pPr>
              <a:buNone/>
            </a:pPr>
            <a:r>
              <a:rPr lang="ru-RU" sz="3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Высшее профессиональное образование </a:t>
            </a:r>
            <a:r>
              <a:rPr lang="ru-RU" sz="3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представлено государственными и негосударственными ВУЗами.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 выбор</a:t>
            </a:r>
          </a:p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 – шоп.</a:t>
            </a:r>
          </a:p>
          <a:p>
            <a:pPr algn="ctr">
              <a:buNone/>
            </a:pPr>
            <a:endParaRPr lang="ru-RU" sz="11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фото шоп\Ин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5429288" cy="6357958"/>
          </a:xfrm>
          <a:prstGeom prst="rect">
            <a:avLst/>
          </a:prstGeom>
          <a:noFill/>
        </p:spPr>
      </p:pic>
      <p:pic>
        <p:nvPicPr>
          <p:cNvPr id="1029" name="Picture 5" descr="C:\Users\Марина\Desktop\фото шоп\Фото0661.jpg"/>
          <p:cNvPicPr>
            <a:picLocks noChangeAspect="1" noChangeArrowheads="1"/>
          </p:cNvPicPr>
          <p:nvPr/>
        </p:nvPicPr>
        <p:blipFill>
          <a:blip r:embed="rId3" cstate="print"/>
          <a:srcRect l="25391" t="32265" r="35546" b="35340"/>
          <a:stretch>
            <a:fillRect/>
          </a:stretch>
        </p:blipFill>
        <p:spPr bwMode="auto">
          <a:xfrm>
            <a:off x="1928794" y="1785926"/>
            <a:ext cx="1500198" cy="1500198"/>
          </a:xfrm>
          <a:prstGeom prst="smileyFace">
            <a:avLst/>
          </a:prstGeom>
          <a:noFill/>
          <a:scene3d>
            <a:camera prst="orthographicFront">
              <a:rot lat="0" lon="0" rev="20999999"/>
            </a:camera>
            <a:lightRig rig="threePt" dir="t"/>
          </a:scene3d>
        </p:spPr>
      </p:pic>
      <p:sp>
        <p:nvSpPr>
          <p:cNvPr id="9" name="Прямоугольник 8"/>
          <p:cNvSpPr/>
          <p:nvPr/>
        </p:nvSpPr>
        <p:spPr>
          <a:xfrm>
            <a:off x="5857884" y="500043"/>
            <a:ext cx="30003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Инна- маляр</a:t>
            </a: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профессионализма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маляра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зависит внешний вид построенного здания. По тому, с каким качеством выполнены отделочные работы, жители судят о строительстве, о качестве выполненных работ. Именно маляр передает ключи инвесторам во вновь построенных квартирах. Малярами работают в основном женщины. Эта работа требует терпения, ловкости и сноровки, любви к своему делу.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фото шоп\Алё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429684" cy="5715040"/>
          </a:xfrm>
          <a:prstGeom prst="rect">
            <a:avLst/>
          </a:prstGeom>
          <a:noFill/>
        </p:spPr>
      </p:pic>
      <p:pic>
        <p:nvPicPr>
          <p:cNvPr id="1027" name="Picture 3" descr="C:\Users\Марина\Desktop\фото шоп\Фото0427.jpg"/>
          <p:cNvPicPr>
            <a:picLocks noChangeAspect="1" noChangeArrowheads="1"/>
          </p:cNvPicPr>
          <p:nvPr/>
        </p:nvPicPr>
        <p:blipFill>
          <a:blip r:embed="rId3"/>
          <a:srcRect l="24383" t="36684" r="68708" b="50109"/>
          <a:stretch>
            <a:fillRect/>
          </a:stretch>
        </p:blipFill>
        <p:spPr bwMode="auto">
          <a:xfrm>
            <a:off x="3000364" y="571480"/>
            <a:ext cx="1071570" cy="1571636"/>
          </a:xfrm>
          <a:prstGeom prst="ellipse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5857892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Алёна  - маляр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фото шоп\Кол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6072230" cy="6000768"/>
          </a:xfrm>
          <a:prstGeom prst="rect">
            <a:avLst/>
          </a:prstGeom>
          <a:noFill/>
        </p:spPr>
      </p:pic>
      <p:pic>
        <p:nvPicPr>
          <p:cNvPr id="1029" name="Picture 5" descr="C:\Users\Марина\Desktop\фото шоп\Фото0655.jpg"/>
          <p:cNvPicPr>
            <a:picLocks noChangeAspect="1" noChangeArrowheads="1"/>
          </p:cNvPicPr>
          <p:nvPr/>
        </p:nvPicPr>
        <p:blipFill>
          <a:blip r:embed="rId3"/>
          <a:srcRect l="32744" t="24903" r="43359" b="52497"/>
          <a:stretch>
            <a:fillRect/>
          </a:stretch>
        </p:blipFill>
        <p:spPr bwMode="auto">
          <a:xfrm>
            <a:off x="5286380" y="571480"/>
            <a:ext cx="1071570" cy="1285884"/>
          </a:xfrm>
          <a:prstGeom prst="ellipse">
            <a:avLst/>
          </a:prstGeom>
          <a:noFill/>
          <a:scene3d>
            <a:camera prst="orthographicFront">
              <a:rot lat="0" lon="0" rev="300000"/>
            </a:camera>
            <a:lightRig rig="threePt" dir="t"/>
          </a:scene3d>
        </p:spPr>
      </p:pic>
      <p:sp>
        <p:nvSpPr>
          <p:cNvPr id="7" name="Прямоугольник 6"/>
          <p:cNvSpPr/>
          <p:nvPr/>
        </p:nvSpPr>
        <p:spPr>
          <a:xfrm rot="10800000" flipV="1">
            <a:off x="3000364" y="5857752"/>
            <a:ext cx="3214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Коля - маляр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71604" y="6072206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Антон -  штукатур- маляр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Марина\Desktop\фото шоп\Ант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7215238" cy="5786478"/>
          </a:xfrm>
          <a:prstGeom prst="rect">
            <a:avLst/>
          </a:prstGeom>
          <a:noFill/>
        </p:spPr>
      </p:pic>
      <p:pic>
        <p:nvPicPr>
          <p:cNvPr id="1028" name="Picture 4" descr="C:\Users\Марина\Desktop\фото шоп\Фото0660.jpg"/>
          <p:cNvPicPr>
            <a:picLocks noChangeAspect="1" noChangeArrowheads="1"/>
          </p:cNvPicPr>
          <p:nvPr/>
        </p:nvPicPr>
        <p:blipFill>
          <a:blip r:embed="rId3" cstate="print"/>
          <a:srcRect l="40000" t="28814" r="28889" b="35593"/>
          <a:stretch>
            <a:fillRect/>
          </a:stretch>
        </p:blipFill>
        <p:spPr bwMode="auto">
          <a:xfrm>
            <a:off x="5000628" y="500042"/>
            <a:ext cx="1000132" cy="1428760"/>
          </a:xfrm>
          <a:prstGeom prst="ellipse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Марина\Desktop\фото шоп\Андрей.jpg"/>
          <p:cNvPicPr>
            <a:picLocks noChangeAspect="1" noChangeArrowheads="1"/>
          </p:cNvPicPr>
          <p:nvPr/>
        </p:nvPicPr>
        <p:blipFill>
          <a:blip r:embed="rId2"/>
          <a:srcRect l="17882" r="27479"/>
          <a:stretch>
            <a:fillRect/>
          </a:stretch>
        </p:blipFill>
        <p:spPr bwMode="auto">
          <a:xfrm>
            <a:off x="4786314" y="214290"/>
            <a:ext cx="4143404" cy="5429288"/>
          </a:xfrm>
          <a:prstGeom prst="rect">
            <a:avLst/>
          </a:prstGeom>
          <a:noFill/>
        </p:spPr>
      </p:pic>
      <p:pic>
        <p:nvPicPr>
          <p:cNvPr id="1026" name="Picture 2" descr="C:\Users\Марина\Desktop\фото шоп\Ваня.jpg"/>
          <p:cNvPicPr>
            <a:picLocks noChangeAspect="1" noChangeArrowheads="1"/>
          </p:cNvPicPr>
          <p:nvPr/>
        </p:nvPicPr>
        <p:blipFill>
          <a:blip r:embed="rId3"/>
          <a:srcRect t="11458"/>
          <a:stretch>
            <a:fillRect/>
          </a:stretch>
        </p:blipFill>
        <p:spPr bwMode="auto">
          <a:xfrm>
            <a:off x="214282" y="214290"/>
            <a:ext cx="4500594" cy="6072254"/>
          </a:xfrm>
          <a:prstGeom prst="rect">
            <a:avLst/>
          </a:prstGeom>
          <a:noFill/>
        </p:spPr>
      </p:pic>
      <p:pic>
        <p:nvPicPr>
          <p:cNvPr id="1028" name="Picture 4" descr="C:\Users\Марина\Desktop\фото шоп\Фото0656.jpg"/>
          <p:cNvPicPr>
            <a:picLocks noChangeAspect="1" noChangeArrowheads="1"/>
          </p:cNvPicPr>
          <p:nvPr/>
        </p:nvPicPr>
        <p:blipFill>
          <a:blip r:embed="rId4" cstate="print"/>
          <a:srcRect l="38462" t="33871" r="31976" b="32258"/>
          <a:stretch>
            <a:fillRect/>
          </a:stretch>
        </p:blipFill>
        <p:spPr bwMode="auto">
          <a:xfrm>
            <a:off x="2714612" y="2643182"/>
            <a:ext cx="1071570" cy="1607355"/>
          </a:xfrm>
          <a:prstGeom prst="ellipse">
            <a:avLst/>
          </a:prstGeom>
          <a:noFill/>
          <a:scene3d>
            <a:camera prst="orthographicFront">
              <a:rot lat="0" lon="0" rev="600000"/>
            </a:camera>
            <a:lightRig rig="threePt" dir="t"/>
          </a:scene3d>
        </p:spPr>
      </p:pic>
      <p:pic>
        <p:nvPicPr>
          <p:cNvPr id="1030" name="Picture 6" descr="C:\Users\Марина\Desktop\фото шоп\Фото0664.jpg"/>
          <p:cNvPicPr>
            <a:picLocks noChangeAspect="1" noChangeArrowheads="1"/>
          </p:cNvPicPr>
          <p:nvPr/>
        </p:nvPicPr>
        <p:blipFill>
          <a:blip r:embed="rId5" cstate="print"/>
          <a:srcRect l="36667" t="16279" r="26667" b="41861"/>
          <a:stretch>
            <a:fillRect/>
          </a:stretch>
        </p:blipFill>
        <p:spPr bwMode="auto">
          <a:xfrm>
            <a:off x="6667515" y="642918"/>
            <a:ext cx="690567" cy="1071570"/>
          </a:xfrm>
          <a:prstGeom prst="ellipse">
            <a:avLst/>
          </a:prstGeom>
          <a:noFill/>
          <a:scene3d>
            <a:camera prst="orthographicFront">
              <a:rot lat="0" lon="0" rev="600000"/>
            </a:camera>
            <a:lightRig rig="threePt" dir="t"/>
          </a:scene3d>
        </p:spPr>
      </p:pic>
      <p:sp>
        <p:nvSpPr>
          <p:cNvPr id="9" name="Прямоугольник 8"/>
          <p:cNvSpPr/>
          <p:nvPr/>
        </p:nvSpPr>
        <p:spPr>
          <a:xfrm>
            <a:off x="4786314" y="5691157"/>
            <a:ext cx="4143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Ваня и Андрей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штукатуры - маляры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фото шоп\49e52910c57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9250" cy="6857999"/>
          </a:xfrm>
          <a:prstGeom prst="rect">
            <a:avLst/>
          </a:prstGeom>
          <a:noFill/>
        </p:spPr>
      </p:pic>
      <p:pic>
        <p:nvPicPr>
          <p:cNvPr id="1027" name="Picture 3" descr="C:\Users\Марина\Desktop\фото шоп\Фото0662.jpg"/>
          <p:cNvPicPr>
            <a:picLocks noChangeAspect="1" noChangeArrowheads="1"/>
          </p:cNvPicPr>
          <p:nvPr/>
        </p:nvPicPr>
        <p:blipFill>
          <a:blip r:embed="rId3" cstate="print"/>
          <a:srcRect l="31500" t="38664" r="44000" b="39069"/>
          <a:stretch>
            <a:fillRect/>
          </a:stretch>
        </p:blipFill>
        <p:spPr bwMode="auto">
          <a:xfrm>
            <a:off x="1928794" y="642918"/>
            <a:ext cx="428628" cy="785818"/>
          </a:xfrm>
          <a:prstGeom prst="flowChartConnector">
            <a:avLst/>
          </a:prstGeom>
          <a:noFill/>
          <a:scene3d>
            <a:camera prst="orthographicFront">
              <a:rot lat="0" lon="0" rev="20999999"/>
            </a:camera>
            <a:lightRig rig="threePt" dir="t"/>
          </a:scene3d>
        </p:spPr>
      </p:pic>
      <p:pic>
        <p:nvPicPr>
          <p:cNvPr id="1028" name="Picture 4" descr="C:\Users\Марина\Desktop\фото шоп\Фото0427.jpg"/>
          <p:cNvPicPr>
            <a:picLocks noChangeAspect="1" noChangeArrowheads="1"/>
          </p:cNvPicPr>
          <p:nvPr/>
        </p:nvPicPr>
        <p:blipFill>
          <a:blip r:embed="rId4"/>
          <a:srcRect l="23633" t="37444" r="68164" b="50279"/>
          <a:stretch>
            <a:fillRect/>
          </a:stretch>
        </p:blipFill>
        <p:spPr bwMode="auto">
          <a:xfrm>
            <a:off x="5715008" y="785794"/>
            <a:ext cx="500066" cy="857256"/>
          </a:xfrm>
          <a:prstGeom prst="flowChartConnector">
            <a:avLst/>
          </a:prstGeom>
          <a:noFill/>
          <a:scene3d>
            <a:camera prst="orthographicFront">
              <a:rot lat="0" lon="0" rev="600000"/>
            </a:camera>
            <a:lightRig rig="threePt" dir="t"/>
          </a:scene3d>
        </p:spPr>
      </p:pic>
      <p:pic>
        <p:nvPicPr>
          <p:cNvPr id="1029" name="Picture 5" descr="C:\Users\Марина\Desktop\фото шоп\Фото0661.jpg"/>
          <p:cNvPicPr>
            <a:picLocks noChangeAspect="1" noChangeArrowheads="1"/>
          </p:cNvPicPr>
          <p:nvPr/>
        </p:nvPicPr>
        <p:blipFill>
          <a:blip r:embed="rId5" cstate="print"/>
          <a:srcRect l="30435" t="34285" r="39130" b="37143"/>
          <a:stretch>
            <a:fillRect/>
          </a:stretch>
        </p:blipFill>
        <p:spPr bwMode="auto">
          <a:xfrm>
            <a:off x="6715140" y="857232"/>
            <a:ext cx="500066" cy="928694"/>
          </a:xfrm>
          <a:prstGeom prst="flowChartConnector">
            <a:avLst/>
          </a:prstGeom>
          <a:noFill/>
          <a:scene3d>
            <a:camera prst="orthographicFront">
              <a:rot lat="0" lon="0" rev="600000"/>
            </a:camera>
            <a:lightRig rig="threePt" dir="t"/>
          </a:scene3d>
        </p:spPr>
      </p:pic>
      <p:pic>
        <p:nvPicPr>
          <p:cNvPr id="1030" name="Picture 6" descr="C:\Users\Марина\Desktop\фото шоп\Фото0655.jpg"/>
          <p:cNvPicPr>
            <a:picLocks noChangeAspect="1" noChangeArrowheads="1"/>
          </p:cNvPicPr>
          <p:nvPr/>
        </p:nvPicPr>
        <p:blipFill>
          <a:blip r:embed="rId6" cstate="print"/>
          <a:srcRect l="32000" t="25000" r="44000" b="53125"/>
          <a:stretch>
            <a:fillRect/>
          </a:stretch>
        </p:blipFill>
        <p:spPr bwMode="auto">
          <a:xfrm>
            <a:off x="4286248" y="928670"/>
            <a:ext cx="357190" cy="571504"/>
          </a:xfrm>
          <a:prstGeom prst="flowChartConnector">
            <a:avLst/>
          </a:prstGeom>
          <a:noFill/>
          <a:scene3d>
            <a:camera prst="orthographicFront">
              <a:rot lat="0" lon="0" rev="600000"/>
            </a:camera>
            <a:lightRig rig="threePt" dir="t"/>
          </a:scene3d>
        </p:spPr>
      </p:pic>
      <p:pic>
        <p:nvPicPr>
          <p:cNvPr id="1031" name="Picture 7" descr="C:\Users\Марина\Desktop\фото шоп\Фото0653.jpg"/>
          <p:cNvPicPr>
            <a:picLocks noChangeAspect="1" noChangeArrowheads="1"/>
          </p:cNvPicPr>
          <p:nvPr/>
        </p:nvPicPr>
        <p:blipFill>
          <a:blip r:embed="rId7" cstate="print"/>
          <a:srcRect l="23811" t="30000" r="47618" b="46666"/>
          <a:stretch>
            <a:fillRect/>
          </a:stretch>
        </p:blipFill>
        <p:spPr bwMode="auto">
          <a:xfrm>
            <a:off x="3000364" y="1000107"/>
            <a:ext cx="428628" cy="500067"/>
          </a:xfrm>
          <a:prstGeom prst="flowChartConnector">
            <a:avLst/>
          </a:prstGeom>
          <a:noFill/>
          <a:scene3d>
            <a:camera prst="orthographicFront">
              <a:rot lat="0" lon="0" rev="20999999"/>
            </a:camera>
            <a:lightRig rig="threePt" dir="t"/>
          </a:scene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фото шоп\Оля.jpg"/>
          <p:cNvPicPr>
            <a:picLocks noChangeAspect="1" noChangeArrowheads="1"/>
          </p:cNvPicPr>
          <p:nvPr/>
        </p:nvPicPr>
        <p:blipFill>
          <a:blip r:embed="rId2"/>
          <a:srcRect r="1960" b="4938"/>
          <a:stretch>
            <a:fillRect/>
          </a:stretch>
        </p:blipFill>
        <p:spPr bwMode="auto">
          <a:xfrm>
            <a:off x="1000100" y="357166"/>
            <a:ext cx="7143800" cy="5500726"/>
          </a:xfrm>
          <a:prstGeom prst="rect">
            <a:avLst/>
          </a:prstGeom>
          <a:noFill/>
        </p:spPr>
      </p:pic>
      <p:pic>
        <p:nvPicPr>
          <p:cNvPr id="1027" name="Picture 3" descr="C:\Users\Марина\Desktop\фото шоп\Фото0659.jpg"/>
          <p:cNvPicPr>
            <a:picLocks noChangeAspect="1" noChangeArrowheads="1"/>
          </p:cNvPicPr>
          <p:nvPr/>
        </p:nvPicPr>
        <p:blipFill>
          <a:blip r:embed="rId3" cstate="print"/>
          <a:srcRect l="27779" t="38889" r="36110" b="38889"/>
          <a:stretch>
            <a:fillRect/>
          </a:stretch>
        </p:blipFill>
        <p:spPr bwMode="auto">
          <a:xfrm>
            <a:off x="4643438" y="2000240"/>
            <a:ext cx="928694" cy="1071570"/>
          </a:xfrm>
          <a:prstGeom prst="ellipse">
            <a:avLst/>
          </a:prstGeom>
          <a:noFill/>
          <a:scene3d>
            <a:camera prst="orthographicFront">
              <a:rot lat="0" lon="0" rev="21299999"/>
            </a:camera>
            <a:lightRig rig="threePt" dir="t"/>
          </a:scene3d>
        </p:spPr>
      </p:pic>
      <p:sp>
        <p:nvSpPr>
          <p:cNvPr id="6" name="Прямоугольник 5"/>
          <p:cNvSpPr/>
          <p:nvPr/>
        </p:nvSpPr>
        <p:spPr>
          <a:xfrm>
            <a:off x="2786051" y="5929330"/>
            <a:ext cx="3857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Оля - повар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4572000" cy="5054617"/>
          </a:xfrm>
        </p:spPr>
        <p:txBody>
          <a:bodyPr/>
          <a:lstStyle/>
          <a:p>
            <a:pPr lvl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 выбор профессии – выбор счастливого будущего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  <a:p>
            <a:pPr lvl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Марина\Pictures\4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0"/>
            <a:ext cx="48577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фото шоп\Кост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72500" cy="5862660"/>
          </a:xfrm>
          <a:prstGeom prst="rect">
            <a:avLst/>
          </a:prstGeom>
          <a:noFill/>
        </p:spPr>
      </p:pic>
      <p:pic>
        <p:nvPicPr>
          <p:cNvPr id="1028" name="Picture 4" descr="C:\Users\Марина\Desktop\фото шоп\Фото0658.jpg"/>
          <p:cNvPicPr>
            <a:picLocks noChangeAspect="1" noChangeArrowheads="1"/>
          </p:cNvPicPr>
          <p:nvPr/>
        </p:nvPicPr>
        <p:blipFill>
          <a:blip r:embed="rId3" cstate="print"/>
          <a:srcRect l="34884" t="28392" r="38527" b="47729"/>
          <a:stretch>
            <a:fillRect/>
          </a:stretch>
        </p:blipFill>
        <p:spPr bwMode="auto">
          <a:xfrm>
            <a:off x="4357686" y="1500174"/>
            <a:ext cx="873626" cy="1071570"/>
          </a:xfrm>
          <a:prstGeom prst="flowChartConnector">
            <a:avLst/>
          </a:prstGeom>
          <a:noFill/>
          <a:scene3d>
            <a:camera prst="orthographicFront">
              <a:rot lat="0" lon="0" rev="19199999"/>
            </a:camera>
            <a:lightRig rig="threePt" dir="t"/>
          </a:scene3d>
        </p:spPr>
      </p:pic>
      <p:sp>
        <p:nvSpPr>
          <p:cNvPr id="7" name="Прямоугольник 6"/>
          <p:cNvSpPr/>
          <p:nvPr/>
        </p:nvSpPr>
        <p:spPr>
          <a:xfrm>
            <a:off x="2143109" y="6198988"/>
            <a:ext cx="5000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Костя - сварщик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фото шоп\Оле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5"/>
            <a:ext cx="7500990" cy="5286413"/>
          </a:xfrm>
          <a:prstGeom prst="rect">
            <a:avLst/>
          </a:prstGeom>
          <a:noFill/>
        </p:spPr>
      </p:pic>
      <p:pic>
        <p:nvPicPr>
          <p:cNvPr id="1027" name="Picture 3" descr="C:\Users\Марина\Desktop\фото шоп\Фото0668.jpg"/>
          <p:cNvPicPr>
            <a:picLocks noChangeAspect="1" noChangeArrowheads="1"/>
          </p:cNvPicPr>
          <p:nvPr/>
        </p:nvPicPr>
        <p:blipFill>
          <a:blip r:embed="rId3" cstate="print"/>
          <a:srcRect l="21428" t="27969" r="24604" b="29180"/>
          <a:stretch>
            <a:fillRect/>
          </a:stretch>
        </p:blipFill>
        <p:spPr bwMode="auto">
          <a:xfrm>
            <a:off x="6000760" y="2214554"/>
            <a:ext cx="1357322" cy="1428760"/>
          </a:xfrm>
          <a:prstGeom prst="flowChartConnector">
            <a:avLst/>
          </a:prstGeom>
          <a:noFill/>
          <a:scene3d>
            <a:camera prst="orthographicFront">
              <a:rot lat="0" lon="0" rev="21299999"/>
            </a:camera>
            <a:lightRig rig="threePt" dir="t"/>
          </a:scene3d>
        </p:spPr>
      </p:pic>
      <p:sp>
        <p:nvSpPr>
          <p:cNvPr id="6" name="Прямоугольник 5"/>
          <p:cNvSpPr/>
          <p:nvPr/>
        </p:nvSpPr>
        <p:spPr>
          <a:xfrm>
            <a:off x="2000232" y="5715016"/>
            <a:ext cx="49292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Олег - штукатур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фото шоп\Пет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285728"/>
            <a:ext cx="7858180" cy="5929354"/>
          </a:xfrm>
          <a:prstGeom prst="rect">
            <a:avLst/>
          </a:prstGeom>
          <a:noFill/>
        </p:spPr>
      </p:pic>
      <p:pic>
        <p:nvPicPr>
          <p:cNvPr id="1027" name="Picture 3" descr="C:\Users\Марина\Desktop\фото шоп\Фото0657.jpg"/>
          <p:cNvPicPr>
            <a:picLocks noChangeAspect="1" noChangeArrowheads="1"/>
          </p:cNvPicPr>
          <p:nvPr/>
        </p:nvPicPr>
        <p:blipFill>
          <a:blip r:embed="rId3"/>
          <a:srcRect l="35473" t="21973" r="32432" b="41406"/>
          <a:stretch>
            <a:fillRect/>
          </a:stretch>
        </p:blipFill>
        <p:spPr bwMode="auto">
          <a:xfrm>
            <a:off x="4214810" y="571480"/>
            <a:ext cx="1428760" cy="2071702"/>
          </a:xfrm>
          <a:prstGeom prst="flowChartConnector">
            <a:avLst/>
          </a:prstGeom>
          <a:noFill/>
          <a:scene3d>
            <a:camera prst="orthographicFront">
              <a:rot lat="0" lon="0" rev="20099999"/>
            </a:camera>
            <a:lightRig rig="threePt" dir="t"/>
          </a:scene3d>
        </p:spPr>
      </p:pic>
      <p:sp>
        <p:nvSpPr>
          <p:cNvPr id="6" name="Прямоугольник 5"/>
          <p:cNvSpPr/>
          <p:nvPr/>
        </p:nvSpPr>
        <p:spPr>
          <a:xfrm>
            <a:off x="1071538" y="6198990"/>
            <a:ext cx="6715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Петя  - автослесарь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Марина\Desktop\фото шоп\Серёж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-500090"/>
            <a:ext cx="9715536" cy="762952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422358" y="5460326"/>
            <a:ext cx="5435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Серёжа - автослесарь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C:\Users\Марина\Desktop\фото шоп\Фото0653.jpg"/>
          <p:cNvPicPr>
            <a:picLocks noChangeAspect="1" noChangeArrowheads="1"/>
          </p:cNvPicPr>
          <p:nvPr/>
        </p:nvPicPr>
        <p:blipFill>
          <a:blip r:embed="rId3"/>
          <a:srcRect l="19531" t="23656" r="47265" b="45161"/>
          <a:stretch>
            <a:fillRect/>
          </a:stretch>
        </p:blipFill>
        <p:spPr bwMode="auto">
          <a:xfrm>
            <a:off x="2357422" y="-214338"/>
            <a:ext cx="1357322" cy="2214578"/>
          </a:xfrm>
          <a:prstGeom prst="ellipse">
            <a:avLst/>
          </a:prstGeom>
          <a:noFill/>
          <a:scene3d>
            <a:camera prst="orthographicFront">
              <a:rot lat="0" lon="0" rev="20399999"/>
            </a:camera>
            <a:lightRig rig="threePt" dir="t"/>
          </a:scene3d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на\Desktop\фото шоп\Ста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71668" y="-357214"/>
            <a:ext cx="12344400" cy="8229600"/>
          </a:xfrm>
          <a:prstGeom prst="rect">
            <a:avLst/>
          </a:prstGeom>
          <a:noFill/>
        </p:spPr>
      </p:pic>
      <p:pic>
        <p:nvPicPr>
          <p:cNvPr id="3075" name="Picture 3" descr="C:\Users\Марина\Desktop\фото шоп\Фото0663.jpg"/>
          <p:cNvPicPr>
            <a:picLocks noChangeAspect="1" noChangeArrowheads="1"/>
          </p:cNvPicPr>
          <p:nvPr/>
        </p:nvPicPr>
        <p:blipFill>
          <a:blip r:embed="rId3" cstate="print"/>
          <a:srcRect l="32000" t="19355" r="36000" b="41935"/>
          <a:stretch>
            <a:fillRect/>
          </a:stretch>
        </p:blipFill>
        <p:spPr bwMode="auto">
          <a:xfrm>
            <a:off x="3571868" y="2000240"/>
            <a:ext cx="500066" cy="785818"/>
          </a:xfrm>
          <a:prstGeom prst="flowChartConnector">
            <a:avLst/>
          </a:prstGeom>
          <a:noFill/>
          <a:scene3d>
            <a:camera prst="orthographicFront">
              <a:rot lat="0" lon="0" rev="21299999"/>
            </a:camera>
            <a:lightRig rig="threePt" dir="t"/>
          </a:scene3d>
        </p:spPr>
      </p:pic>
      <p:sp>
        <p:nvSpPr>
          <p:cNvPr id="6" name="Прямоугольник 5"/>
          <p:cNvSpPr/>
          <p:nvPr/>
        </p:nvSpPr>
        <p:spPr>
          <a:xfrm>
            <a:off x="6072198" y="500042"/>
            <a:ext cx="450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Стас - крановщик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0"/>
            <a:ext cx="8501122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жизнь игра, и все мы в ней актёры.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каждого своя есть роль: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Герой, преступник иль святой –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Решаем сами мы порой,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Кем быть, кем стать,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Судьбу вершить,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 просто по теченью плыть,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Вести или ведомым быть.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каждый может изменить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Историю своей судьбы,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Осуществить свои мечты,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выбрать верный путь.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тоже будешь выбирать…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Ведь дело каждого решать,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Кем дальше в жизни ему стать!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785794"/>
            <a:ext cx="86439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«Счастье к тому приходит – кто с трудом дружбу водит.» </a:t>
            </a:r>
          </a:p>
          <a:p>
            <a:pPr algn="ctr"/>
            <a:endParaRPr lang="ru-RU" sz="5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Марина\Pictures\a11256071957.jpg"/>
          <p:cNvPicPr>
            <a:picLocks noChangeAspect="1" noChangeArrowheads="1"/>
          </p:cNvPicPr>
          <p:nvPr/>
        </p:nvPicPr>
        <p:blipFill>
          <a:blip r:embed="rId2"/>
          <a:srcRect b="31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Разнообразие профессий.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арина\Pictures\87959562_1338899886_x_9b2c758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6072230" cy="53578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286512" y="1643050"/>
            <a:ext cx="22860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Профессий много на земле,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выбирай, любя. Решай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мой друг, кем быть тебе.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Ведь каждая из них важна.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 профессий плохих и хороших,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Бывают плохие и хорошие работники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Pictures\23986534 —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3750" r="3124" b="96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Счастлив тот, кто утром с удовольствием идет на работу, а вечером с радостью возвращается домой». </a:t>
            </a:r>
          </a:p>
          <a:p>
            <a:pPr algn="ctr"/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785938" y="285750"/>
            <a:ext cx="5643562" cy="185737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rgbClr val="000000"/>
                </a:solidFill>
                <a:latin typeface="Georgia" pitchFamily="18" charset="0"/>
              </a:rPr>
              <a:t>Факторы, влияющие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rgbClr val="000000"/>
                </a:solidFill>
                <a:latin typeface="Georgia" pitchFamily="18" charset="0"/>
              </a:rPr>
              <a:t>на выбор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rgbClr val="000000"/>
                </a:solidFill>
                <a:latin typeface="Georgia" pitchFamily="18" charset="0"/>
              </a:rPr>
              <a:t>профессии 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1424152">
            <a:off x="1069975" y="1519238"/>
            <a:ext cx="485775" cy="1871662"/>
          </a:xfrm>
          <a:prstGeom prst="downArrow">
            <a:avLst>
              <a:gd name="adj1" fmla="val 50000"/>
              <a:gd name="adj2" fmla="val 96324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rot="426099">
            <a:off x="2855913" y="2162175"/>
            <a:ext cx="485775" cy="1871663"/>
          </a:xfrm>
          <a:prstGeom prst="downArrow">
            <a:avLst>
              <a:gd name="adj1" fmla="val 50000"/>
              <a:gd name="adj2" fmla="val 96324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071938" y="2143125"/>
            <a:ext cx="449262" cy="3292475"/>
          </a:xfrm>
          <a:prstGeom prst="downArrow">
            <a:avLst>
              <a:gd name="adj1" fmla="val 50000"/>
              <a:gd name="adj2" fmla="val 96426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-816140">
            <a:off x="5048250" y="2176463"/>
            <a:ext cx="485775" cy="1676400"/>
          </a:xfrm>
          <a:prstGeom prst="downArrow">
            <a:avLst>
              <a:gd name="adj1" fmla="val 50000"/>
              <a:gd name="adj2" fmla="val 9634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 rot="-1583391">
            <a:off x="7158038" y="1657350"/>
            <a:ext cx="485775" cy="1789113"/>
          </a:xfrm>
          <a:prstGeom prst="downArrow">
            <a:avLst>
              <a:gd name="adj1" fmla="val 50000"/>
              <a:gd name="adj2" fmla="val 96338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142875" y="3500438"/>
            <a:ext cx="1943100" cy="13684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000000"/>
                </a:solidFill>
                <a:latin typeface="Georgia" pitchFamily="18" charset="0"/>
              </a:rPr>
              <a:t>возможности, </a:t>
            </a:r>
          </a:p>
          <a:p>
            <a:pPr algn="ctr"/>
            <a:r>
              <a:rPr lang="ru-RU" sz="2000">
                <a:solidFill>
                  <a:srgbClr val="000000"/>
                </a:solidFill>
                <a:latin typeface="Georgia" pitchFamily="18" charset="0"/>
              </a:rPr>
              <a:t>способности</a:t>
            </a: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1928813" y="4000500"/>
            <a:ext cx="1943100" cy="13684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5">
                    <a:lumMod val="10000"/>
                  </a:schemeClr>
                </a:solidFill>
                <a:latin typeface="Georgia" pitchFamily="18" charset="0"/>
                <a:cs typeface="+mn-cs"/>
              </a:rPr>
              <a:t>мнение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  <a:latin typeface="Georgia" pitchFamily="18" charset="0"/>
                <a:cs typeface="+mn-cs"/>
              </a:rPr>
              <a:t>воспитателей</a:t>
            </a:r>
            <a:endParaRPr lang="ru-RU" sz="2000" dirty="0">
              <a:solidFill>
                <a:schemeClr val="accent5">
                  <a:lumMod val="10000"/>
                </a:schemeClr>
              </a:solidFill>
              <a:latin typeface="Georgia" pitchFamily="18" charset="0"/>
              <a:cs typeface="+mn-cs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3643313" y="5489575"/>
            <a:ext cx="1943100" cy="13684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+mn-cs"/>
              </a:rPr>
              <a:t>мода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+mn-cs"/>
              </a:rPr>
              <a:t>престиж</a:t>
            </a: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4572000" y="3857625"/>
            <a:ext cx="1943100" cy="13684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000000"/>
                </a:solidFill>
                <a:latin typeface="Georgia" pitchFamily="18" charset="0"/>
              </a:rPr>
              <a:t>будущая </a:t>
            </a:r>
          </a:p>
          <a:p>
            <a:pPr algn="ctr"/>
            <a:r>
              <a:rPr lang="ru-RU" sz="2000">
                <a:solidFill>
                  <a:srgbClr val="000000"/>
                </a:solidFill>
                <a:latin typeface="Georgia" pitchFamily="18" charset="0"/>
              </a:rPr>
              <a:t>зарплата</a:t>
            </a: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7000875" y="3357563"/>
            <a:ext cx="1943100" cy="13684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  <a:latin typeface="Georgia" pitchFamily="18" charset="0"/>
              </a:rPr>
              <a:t>востребованность</a:t>
            </a:r>
          </a:p>
          <a:p>
            <a:pPr algn="ctr"/>
            <a:r>
              <a:rPr lang="ru-RU">
                <a:solidFill>
                  <a:srgbClr val="000000"/>
                </a:solidFill>
                <a:latin typeface="Georgia" pitchFamily="18" charset="0"/>
              </a:rPr>
              <a:t>профессии</a:t>
            </a: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 rot="-816140">
            <a:off x="6481763" y="1925638"/>
            <a:ext cx="387350" cy="3525837"/>
          </a:xfrm>
          <a:prstGeom prst="downArrow">
            <a:avLst>
              <a:gd name="adj1" fmla="val 50000"/>
              <a:gd name="adj2" fmla="val 96334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643688" y="5286375"/>
            <a:ext cx="1943100" cy="13684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000000"/>
                </a:solidFill>
                <a:latin typeface="Georgia" pitchFamily="18" charset="0"/>
              </a:rPr>
              <a:t>интересы, </a:t>
            </a:r>
          </a:p>
          <a:p>
            <a:pPr algn="ctr"/>
            <a:r>
              <a:rPr lang="ru-RU" sz="2000">
                <a:solidFill>
                  <a:srgbClr val="000000"/>
                </a:solidFill>
                <a:latin typeface="Georgia" pitchFamily="18" charset="0"/>
              </a:rPr>
              <a:t>склонности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Профессии- начинают свой день ранним утром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арина\Pictures\43c599513a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42844" y="857232"/>
            <a:ext cx="2000264" cy="1714512"/>
          </a:xfrm>
          <a:prstGeom prst="rect">
            <a:avLst/>
          </a:prstGeom>
          <a:noFill/>
        </p:spPr>
      </p:pic>
      <p:pic>
        <p:nvPicPr>
          <p:cNvPr id="2051" name="Picture 3" descr="C:\Users\Марина\Pictures\_44073521_2208day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857232"/>
            <a:ext cx="2143140" cy="17145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2428868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Дворник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5985" y="2500306"/>
            <a:ext cx="2071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Пастух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C:\Users\Марина\Pictures\1802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857496"/>
            <a:ext cx="2000264" cy="1571636"/>
          </a:xfrm>
          <a:prstGeom prst="rect">
            <a:avLst/>
          </a:prstGeom>
          <a:noFill/>
        </p:spPr>
      </p:pic>
      <p:pic>
        <p:nvPicPr>
          <p:cNvPr id="2053" name="Picture 5" descr="C:\Users\Марина\Pictures\1_109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857232"/>
            <a:ext cx="2071702" cy="1714512"/>
          </a:xfrm>
          <a:prstGeom prst="rect">
            <a:avLst/>
          </a:prstGeom>
          <a:noFill/>
        </p:spPr>
      </p:pic>
      <p:pic>
        <p:nvPicPr>
          <p:cNvPr id="2054" name="Picture 6" descr="C:\Users\Марина\Pictures\почт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857233"/>
            <a:ext cx="2214579" cy="1714512"/>
          </a:xfrm>
          <a:prstGeom prst="rect">
            <a:avLst/>
          </a:prstGeom>
          <a:noFill/>
        </p:spPr>
      </p:pic>
      <p:pic>
        <p:nvPicPr>
          <p:cNvPr id="2055" name="Picture 7" descr="C:\Users\Марина\Pictures\pravitelstvo_pooshchrit_luchshih_uchitele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7" y="2857496"/>
            <a:ext cx="2143139" cy="1571636"/>
          </a:xfrm>
          <a:prstGeom prst="rect">
            <a:avLst/>
          </a:prstGeom>
          <a:noFill/>
        </p:spPr>
      </p:pic>
      <p:pic>
        <p:nvPicPr>
          <p:cNvPr id="2056" name="Picture 8" descr="C:\Users\Марина\Pictures\365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2" y="2857496"/>
            <a:ext cx="2071702" cy="1571636"/>
          </a:xfrm>
          <a:prstGeom prst="rect">
            <a:avLst/>
          </a:prstGeom>
          <a:noFill/>
        </p:spPr>
      </p:pic>
      <p:pic>
        <p:nvPicPr>
          <p:cNvPr id="2057" name="Picture 9" descr="C:\Users\Марина\Pictures\повар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15140" y="2857496"/>
            <a:ext cx="2214578" cy="157163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500562" y="2500306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Водитель трамвая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43702" y="2500306"/>
            <a:ext cx="221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Почтальон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8" name="Picture 10" descr="C:\Users\Марина\Pictures\портной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44" y="4714884"/>
            <a:ext cx="2000264" cy="1785950"/>
          </a:xfrm>
          <a:prstGeom prst="rect">
            <a:avLst/>
          </a:prstGeom>
          <a:noFill/>
        </p:spPr>
      </p:pic>
      <p:pic>
        <p:nvPicPr>
          <p:cNvPr id="2059" name="Picture 11" descr="C:\Users\Марина\Pictures\strizhka_volos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14546" y="4714884"/>
            <a:ext cx="2143140" cy="178595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42844" y="4357694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Воспитатель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14547" y="4357694"/>
            <a:ext cx="2143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Учитель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29124" y="4357694"/>
            <a:ext cx="2143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Врач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15140" y="4357694"/>
            <a:ext cx="221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Повар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2845" y="6429396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Портной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арина\Pictures\vm757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29124" y="4714884"/>
            <a:ext cx="2214578" cy="1785950"/>
          </a:xfrm>
          <a:prstGeom prst="rect">
            <a:avLst/>
          </a:prstGeom>
          <a:noFill/>
        </p:spPr>
      </p:pic>
      <p:pic>
        <p:nvPicPr>
          <p:cNvPr id="1027" name="Picture 3" descr="C:\Users\Марина\Pictures\шофёр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15140" y="4714884"/>
            <a:ext cx="2214578" cy="1785949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2214546" y="6429396"/>
            <a:ext cx="2143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Парикмахер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29124" y="6429396"/>
            <a:ext cx="2143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Хлебопёк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715140" y="6429396"/>
            <a:ext cx="221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Шофёр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500042"/>
            <a:ext cx="871543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Спроси у солнца и земли,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Спроси у быстрых рек: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«Кто начинает новый день?»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Рабочий человек!</a:t>
            </a:r>
            <a:endParaRPr kumimoji="0" lang="ru-RU" sz="7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686</Words>
  <Application>Microsoft Office PowerPoint</Application>
  <PresentationFormat>Экран (4:3)</PresentationFormat>
  <Paragraphs>111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ТЕМА: </vt:lpstr>
      <vt:lpstr>Разнообразие профессий.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ПРОФЕССИИ САМЫЕ: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Админ</cp:lastModifiedBy>
  <cp:revision>71</cp:revision>
  <dcterms:created xsi:type="dcterms:W3CDTF">2015-02-10T07:04:36Z</dcterms:created>
  <dcterms:modified xsi:type="dcterms:W3CDTF">2017-11-29T11:41:06Z</dcterms:modified>
</cp:coreProperties>
</file>