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sldIdLst>
    <p:sldId id="256" r:id="rId2"/>
    <p:sldId id="257" r:id="rId3"/>
  </p:sldIdLst>
  <p:sldSz cx="9906000" cy="6858000" type="A4"/>
  <p:notesSz cx="9906000" cy="6858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26">
          <p15:clr>
            <a:srgbClr val="A4A3A4"/>
          </p15:clr>
        </p15:guide>
        <p15:guide id="2" pos="308">
          <p15:clr>
            <a:srgbClr val="A4A3A4"/>
          </p15:clr>
        </p15:guide>
        <p15:guide id="3" pos="421">
          <p15:clr>
            <a:srgbClr val="A4A3A4"/>
          </p15:clr>
        </p15:guide>
        <p15:guide id="4" pos="3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20" y="44"/>
      </p:cViewPr>
      <p:guideLst>
        <p:guide orient="horz" pos="3226"/>
        <p:guide pos="308"/>
        <p:guide pos="421"/>
        <p:guide pos="3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 bwMode="auto"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"/>
          </p:nvPr>
        </p:nvSpPr>
        <p:spPr bwMode="auto">
          <a:xfrm rot="5400000">
            <a:off x="2777331" y="-270668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 bwMode="auto">
          <a:xfrm rot="5400000">
            <a:off x="5251054" y="2203054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 bwMode="auto"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 bwMode="auto">
          <a:xfrm>
            <a:off x="742950" y="1122363"/>
            <a:ext cx="84201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 bwMode="auto">
          <a:xfrm>
            <a:off x="1238250" y="3602038"/>
            <a:ext cx="74295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50"/>
            </a:lvl1pPr>
            <a:lvl2pPr lvl="1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50"/>
            </a:lvl2pPr>
            <a:lvl3pPr lvl="2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50"/>
            </a:lvl3pPr>
            <a:lvl4pPr lvl="3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4pPr>
            <a:lvl5pPr lvl="4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5pPr>
            <a:lvl6pPr lvl="5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6pPr>
            <a:lvl7pPr lvl="6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7pPr>
            <a:lvl8pPr lvl="7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8pPr>
            <a:lvl9pPr lvl="8" algn="ctr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7" name="Google Shape;27;p6"/>
          <p:cNvSpPr/>
          <p:nvPr/>
        </p:nvSpPr>
        <p:spPr bwMode="auto">
          <a:xfrm>
            <a:off x="-3036796" y="1615281"/>
            <a:ext cx="16344900" cy="3331592"/>
          </a:xfrm>
          <a:prstGeom prst="ellipse">
            <a:avLst/>
          </a:prstGeom>
          <a:gradFill>
            <a:gsLst>
              <a:gs pos="0">
                <a:srgbClr val="3399FF">
                  <a:alpha val="10588"/>
                </a:srgbClr>
              </a:gs>
              <a:gs pos="100000">
                <a:srgbClr val="F5F5F5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3275" tIns="31625" rIns="63275" bIns="316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6"/>
              <a:buFont typeface="Arial"/>
              <a:buNone/>
              <a:defRPr/>
            </a:pPr>
            <a:endParaRPr sz="12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 bwMode="auto"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 bwMode="auto"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5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0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9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85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 bwMode="auto">
          <a:xfrm>
            <a:off x="681037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 bwMode="auto"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 bwMode="auto">
          <a:xfrm>
            <a:off x="68232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 bwMode="auto">
          <a:xfrm>
            <a:off x="682329" y="1681164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50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50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50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 bwMode="auto">
          <a:xfrm>
            <a:off x="682329" y="2505076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3"/>
          </p:nvPr>
        </p:nvSpPr>
        <p:spPr bwMode="auto">
          <a:xfrm>
            <a:off x="5014914" y="1681164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50" b="1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050" b="1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950" b="1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 b="1"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4"/>
          </p:nvPr>
        </p:nvSpPr>
        <p:spPr bwMode="auto">
          <a:xfrm>
            <a:off x="5014914" y="2505076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 bwMode="auto"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 bwMode="auto"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50"/>
            </a:lvl1pPr>
            <a:lvl2pPr marL="914400" lvl="1" indent="-3619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1450"/>
            </a:lvl2pPr>
            <a:lvl3pPr marL="1371600" lvl="2" indent="-3429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50"/>
            </a:lvl3pPr>
            <a:lvl4pPr marL="1828800" lvl="3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4pPr>
            <a:lvl5pPr marL="2286000" lvl="4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5pPr>
            <a:lvl6pPr marL="2743200" lvl="5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6pPr>
            <a:lvl7pPr marL="3200400" lvl="6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7pPr>
            <a:lvl8pPr marL="3657600" lvl="7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8pPr>
            <a:lvl9pPr marL="4114800" lvl="8" indent="-32385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050"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2"/>
          </p:nvPr>
        </p:nvSpPr>
        <p:spPr bwMode="auto"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50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title"/>
          </p:nvPr>
        </p:nvSpPr>
        <p:spPr bwMode="auto">
          <a:xfrm>
            <a:off x="682328" y="457200"/>
            <a:ext cx="319494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16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12"/>
          <p:cNvSpPr>
            <a:spLocks noGrp="1"/>
          </p:cNvSpPr>
          <p:nvPr>
            <p:ph type="pic" idx="2"/>
          </p:nvPr>
        </p:nvSpPr>
        <p:spPr bwMode="auto">
          <a:xfrm>
            <a:off x="4211341" y="987427"/>
            <a:ext cx="5014913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 bwMode="auto">
          <a:xfrm>
            <a:off x="682328" y="2057400"/>
            <a:ext cx="3194944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519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50"/>
            </a:lvl1pPr>
            <a:lvl2pPr marL="914400" lvl="1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750"/>
            </a:lvl2pPr>
            <a:lvl3pPr marL="1371600" lvl="2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3pPr>
            <a:lvl4pPr marL="1828800" lvl="3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4pPr>
            <a:lvl5pPr marL="2286000" lvl="4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5pPr>
            <a:lvl6pPr marL="2743200" lvl="5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6pPr>
            <a:lvl7pPr marL="3200400" lvl="6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7pPr>
            <a:lvl8pPr marL="3657600" lvl="7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8pPr>
            <a:lvl9pPr marL="4114800" lvl="8" indent="-228600" algn="l">
              <a:lnSpc>
                <a:spcPct val="9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500"/>
            </a:lvl9pPr>
          </a:lstStyle>
          <a:p>
            <a:pPr>
              <a:defRPr/>
            </a:pPr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 bwMode="auto">
          <a:xfrm>
            <a:off x="681039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 bwMode="auto">
          <a:xfrm>
            <a:off x="681039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 bwMode="auto">
          <a:xfrm>
            <a:off x="681037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 bwMode="auto">
          <a:xfrm>
            <a:off x="3281364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 bwMode="auto"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23"/>
              <a:buFont typeface="Arial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5" name="Google Shape;85;p1"/>
          <p:cNvPicPr/>
          <p:nvPr/>
        </p:nvPicPr>
        <p:blipFill>
          <a:blip r:embed="rId2">
            <a:alphaModFix/>
          </a:blip>
          <a:stretch/>
        </p:blipFill>
        <p:spPr bwMode="auto">
          <a:xfrm flipH="1">
            <a:off x="3309254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 bwMode="auto">
          <a:xfrm>
            <a:off x="3650100" y="3786249"/>
            <a:ext cx="28209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+mn-lt"/>
                <a:ea typeface="Golos Text"/>
                <a:cs typeface="Golos Text"/>
              </a:rPr>
              <a:t>НАЗВАНИЕ ЦЕНТРА</a:t>
            </a:r>
            <a:endParaRPr sz="1400" b="1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</a:endParaRPr>
          </a:p>
        </p:txBody>
      </p:sp>
      <p:pic>
        <p:nvPicPr>
          <p:cNvPr id="87" name="Google Shape;87;p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3646757" y="4180564"/>
            <a:ext cx="283745" cy="2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 bwMode="auto">
          <a:xfrm>
            <a:off x="3970825" y="4174475"/>
            <a:ext cx="2589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1000" b="0" i="0" u="none" strike="noStrike" cap="none" dirty="0">
                <a:solidFill>
                  <a:schemeClr val="lt1"/>
                </a:solidFill>
                <a:latin typeface="+mn-lt"/>
                <a:ea typeface="Golos Text"/>
                <a:cs typeface="Golos Text"/>
              </a:rPr>
              <a:t>https://ссылка на центр в ВКонтакте</a:t>
            </a:r>
            <a:endParaRPr sz="1000" b="0" i="0" u="none" strike="noStrike" cap="none" dirty="0">
              <a:solidFill>
                <a:schemeClr val="lt1"/>
              </a:solidFill>
              <a:latin typeface="+mn-lt"/>
              <a:ea typeface="Golos Text"/>
              <a:cs typeface="Golos Text"/>
            </a:endParaRPr>
          </a:p>
        </p:txBody>
      </p:sp>
      <p:pic>
        <p:nvPicPr>
          <p:cNvPr id="89" name="Google Shape;89;p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3660268" y="4504447"/>
            <a:ext cx="263680" cy="24755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 bwMode="auto">
          <a:xfrm>
            <a:off x="3970825" y="4486275"/>
            <a:ext cx="25896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1000" b="0" i="0" u="none" strike="noStrike" cap="none" dirty="0">
                <a:solidFill>
                  <a:schemeClr val="lt1"/>
                </a:solidFill>
                <a:latin typeface="+mn-lt"/>
                <a:ea typeface="Golos Text"/>
                <a:cs typeface="Golos Text"/>
              </a:rPr>
              <a:t>адрес центра</a:t>
            </a:r>
            <a:endParaRPr sz="14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</a:endParaRPr>
          </a:p>
        </p:txBody>
      </p:sp>
      <p:pic>
        <p:nvPicPr>
          <p:cNvPr id="91" name="Google Shape;91;p1"/>
          <p:cNvPicPr/>
          <p:nvPr/>
        </p:nvPicPr>
        <p:blipFill>
          <a:blip r:embed="rId5">
            <a:alphaModFix/>
          </a:blip>
          <a:stretch/>
        </p:blipFill>
        <p:spPr bwMode="auto">
          <a:xfrm flipH="1">
            <a:off x="3640302" y="4790938"/>
            <a:ext cx="296645" cy="29664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 bwMode="auto">
          <a:xfrm>
            <a:off x="3970822" y="479808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1000" b="0" i="0" u="none" strike="noStrike" cap="none">
                <a:solidFill>
                  <a:schemeClr val="lt1"/>
                </a:solidFill>
                <a:latin typeface="+mn-lt"/>
                <a:ea typeface="Golos Text"/>
                <a:cs typeface="Golos Text"/>
              </a:rPr>
              <a:t>https://ссылка на сайте центра</a:t>
            </a:r>
            <a:endParaRPr sz="1000" b="0" i="0" u="none" strike="noStrike" cap="none">
              <a:solidFill>
                <a:schemeClr val="lt1"/>
              </a:solidFill>
              <a:latin typeface="+mn-lt"/>
              <a:ea typeface="Golos Text"/>
              <a:cs typeface="Golos Text"/>
            </a:endParaRPr>
          </a:p>
        </p:txBody>
      </p:sp>
      <p:pic>
        <p:nvPicPr>
          <p:cNvPr id="93" name="Google Shape;93;p1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3685759" y="5126525"/>
            <a:ext cx="207250" cy="207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 bwMode="auto">
          <a:xfrm>
            <a:off x="3970822" y="5049437"/>
            <a:ext cx="2298900" cy="2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1000" b="0" i="0" u="none" strike="noStrike" cap="none">
                <a:solidFill>
                  <a:schemeClr val="lt1"/>
                </a:solidFill>
                <a:latin typeface="+mn-lt"/>
                <a:ea typeface="Golos Text"/>
                <a:cs typeface="Golos Text"/>
              </a:rPr>
              <a:t>https://ссылка на телеграм-канал</a:t>
            </a:r>
            <a:endParaRPr sz="1000" b="0" i="0" u="none" strike="noStrike" cap="none">
              <a:solidFill>
                <a:schemeClr val="lt1"/>
              </a:solidFill>
              <a:latin typeface="+mn-lt"/>
              <a:ea typeface="Golos Text"/>
              <a:cs typeface="Golos Text"/>
            </a:endParaRPr>
          </a:p>
        </p:txBody>
      </p:sp>
      <p:grpSp>
        <p:nvGrpSpPr>
          <p:cNvPr id="95" name="Google Shape;95;p1"/>
          <p:cNvGrpSpPr/>
          <p:nvPr/>
        </p:nvGrpSpPr>
        <p:grpSpPr bwMode="auto">
          <a:xfrm>
            <a:off x="6947859" y="2496632"/>
            <a:ext cx="2971200" cy="1864737"/>
            <a:chOff x="6947859" y="2200962"/>
            <a:chExt cx="2971200" cy="1864737"/>
          </a:xfrm>
        </p:grpSpPr>
        <p:sp>
          <p:nvSpPr>
            <p:cNvPr id="96" name="Google Shape;96;p1"/>
            <p:cNvSpPr txBox="1"/>
            <p:nvPr/>
          </p:nvSpPr>
          <p:spPr bwMode="auto">
            <a:xfrm>
              <a:off x="6947859" y="3506799"/>
              <a:ext cx="2509800" cy="55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r>
                <a:rPr lang="ru-RU" sz="1400" b="0" i="0" u="none" strike="noStrike" cap="none" dirty="0">
                  <a:solidFill>
                    <a:srgbClr val="EC2477"/>
                  </a:solidFill>
                  <a:latin typeface="+mj-lt"/>
                  <a:ea typeface="Golos Text"/>
                  <a:cs typeface="Golos Text"/>
                </a:rPr>
                <a:t>РЕКОМЕНДАЦИИ               ДЛЯ РОДИТЕЛЕЙ</a:t>
              </a:r>
              <a:endParaRPr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 bwMode="auto">
            <a:xfrm>
              <a:off x="6947859" y="2200962"/>
              <a:ext cx="2971200" cy="1358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 dirty="0">
                  <a:solidFill>
                    <a:srgbClr val="EC2477"/>
                  </a:solidFill>
                  <a:latin typeface="+mj-lt"/>
                  <a:ea typeface="Golos Text"/>
                  <a:cs typeface="Golos Text"/>
                </a:rPr>
                <a:t>КАК                    ОБЩАТЬСЯ                       С ПОДРОСТКОМ              НА ВАЖНЫЕ ТЕМЫ? </a:t>
              </a:r>
              <a:endParaRPr sz="20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</a:endParaRPr>
            </a:p>
          </p:txBody>
        </p:sp>
      </p:grpSp>
      <p:pic>
        <p:nvPicPr>
          <p:cNvPr id="98" name="Google Shape;98;p1"/>
          <p:cNvPicPr/>
          <p:nvPr/>
        </p:nvPicPr>
        <p:blipFill>
          <a:blip r:embed="rId7">
            <a:alphaModFix/>
          </a:blip>
          <a:stretch/>
        </p:blipFill>
        <p:spPr bwMode="auto">
          <a:xfrm rot="-1272361">
            <a:off x="7152450" y="4660792"/>
            <a:ext cx="2225176" cy="20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 bwMode="auto">
          <a:xfrm>
            <a:off x="240025" y="2506307"/>
            <a:ext cx="27420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endParaRPr sz="1600" b="0" i="0" u="none" strike="noStrike" cap="none">
              <a:solidFill>
                <a:srgbClr val="EC2477"/>
              </a:solidFill>
              <a:latin typeface="Golos Text"/>
              <a:ea typeface="Golos Text"/>
              <a:cs typeface="Golos Text"/>
            </a:endParaRPr>
          </a:p>
        </p:txBody>
      </p:sp>
      <p:sp>
        <p:nvSpPr>
          <p:cNvPr id="100" name="Google Shape;100;p1"/>
          <p:cNvSpPr txBox="1"/>
          <p:nvPr/>
        </p:nvSpPr>
        <p:spPr bwMode="auto">
          <a:xfrm>
            <a:off x="314125" y="2089774"/>
            <a:ext cx="2820900" cy="1406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14999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pPr>
            <a:r>
              <a:rPr lang="ru-RU" sz="1300" b="0" i="0" u="none" strike="noStrike" cap="none" dirty="0">
                <a:solidFill>
                  <a:srgbClr val="E41753"/>
                </a:solidFill>
                <a:latin typeface="+mn-lt"/>
                <a:ea typeface="Golos Text"/>
                <a:cs typeface="Golos Text"/>
              </a:rPr>
              <a:t>БОЛЬШЕ ПОЛЕЗНОЙ ИНФОРМАЦИИ О ПОДРОСТКАХ   </a:t>
            </a:r>
            <a:br>
              <a:rPr lang="ru-RU" sz="1300" b="0" i="0" u="none" strike="noStrike" cap="none" dirty="0">
                <a:solidFill>
                  <a:srgbClr val="E41753"/>
                </a:solidFill>
                <a:latin typeface="+mn-lt"/>
                <a:ea typeface="Golos Text"/>
                <a:cs typeface="Golos Text"/>
              </a:rPr>
            </a:br>
            <a:r>
              <a:rPr lang="ru-RU" sz="1300" b="0" i="0" u="none" strike="noStrike" cap="none" dirty="0">
                <a:solidFill>
                  <a:srgbClr val="E41753"/>
                </a:solidFill>
                <a:latin typeface="+mn-lt"/>
                <a:ea typeface="Golos Text"/>
                <a:cs typeface="Golos Text"/>
              </a:rPr>
              <a:t>– В СОЦИАЛЬНЫХ СЕТЯХ </a:t>
            </a:r>
            <a:r>
              <a:rPr lang="ru-RU" sz="1300" b="1" i="0" u="none" strike="noStrike" cap="none" dirty="0">
                <a:solidFill>
                  <a:srgbClr val="E41753"/>
                </a:solidFill>
                <a:latin typeface="+mn-lt"/>
                <a:ea typeface="Golos Text"/>
                <a:cs typeface="Golos Text"/>
              </a:rPr>
              <a:t>ФЕДЕРАЛЬНОГО ПОДРОСТКОВОГО ЦЕНТРА</a:t>
            </a:r>
            <a:endParaRPr sz="1300" b="1" i="0" u="none" strike="noStrike" cap="none" dirty="0">
              <a:solidFill>
                <a:srgbClr val="E41753"/>
              </a:solidFill>
              <a:latin typeface="+mn-lt"/>
              <a:ea typeface="Golos Text"/>
              <a:cs typeface="Golos Text"/>
            </a:endParaRPr>
          </a:p>
        </p:txBody>
      </p:sp>
      <p:pic>
        <p:nvPicPr>
          <p:cNvPr id="101" name="Google Shape;101;p1"/>
          <p:cNvPicPr/>
          <p:nvPr/>
        </p:nvPicPr>
        <p:blipFill>
          <a:blip r:embed="rId8">
            <a:alphaModFix/>
          </a:blip>
          <a:stretch/>
        </p:blipFill>
        <p:spPr bwMode="auto">
          <a:xfrm>
            <a:off x="8560118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/>
          <p:nvPr/>
        </p:nvPicPr>
        <p:blipFill>
          <a:blip r:embed="rId9">
            <a:alphaModFix/>
          </a:blip>
          <a:stretch/>
        </p:blipFill>
        <p:spPr bwMode="auto">
          <a:xfrm>
            <a:off x="7028272" y="382825"/>
            <a:ext cx="1053099" cy="506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"/>
          <p:cNvGrpSpPr/>
          <p:nvPr/>
        </p:nvGrpSpPr>
        <p:grpSpPr bwMode="auto">
          <a:xfrm>
            <a:off x="3640300" y="2089774"/>
            <a:ext cx="2635675" cy="1404235"/>
            <a:chOff x="3640300" y="2089774"/>
            <a:chExt cx="2635675" cy="1404235"/>
          </a:xfrm>
        </p:grpSpPr>
        <p:sp>
          <p:nvSpPr>
            <p:cNvPr id="104" name="Google Shape;104;p1"/>
            <p:cNvSpPr txBox="1"/>
            <p:nvPr/>
          </p:nvSpPr>
          <p:spPr bwMode="auto">
            <a:xfrm>
              <a:off x="3640300" y="3137956"/>
              <a:ext cx="1149900" cy="356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>
                <a:lnSpc>
                  <a:spcPct val="114999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ВКонтакте</a:t>
              </a:r>
              <a:endParaRPr sz="1000" b="1" i="0" u="none" strike="noStrike" cap="none" dirty="0">
                <a:solidFill>
                  <a:schemeClr val="lt1"/>
                </a:solidFill>
                <a:latin typeface="+mn-lt"/>
                <a:ea typeface="Golos Text"/>
                <a:cs typeface="Golos Text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 bwMode="auto">
            <a:xfrm>
              <a:off x="5126075" y="3137956"/>
              <a:ext cx="1149900" cy="3560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ctr">
                <a:lnSpc>
                  <a:spcPct val="114999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Телеграм-канал</a:t>
              </a:r>
              <a:endParaRPr sz="1000" b="1" i="0" u="none" strike="noStrike" cap="none" dirty="0">
                <a:solidFill>
                  <a:schemeClr val="lt1"/>
                </a:solidFill>
                <a:latin typeface="+mn-lt"/>
                <a:ea typeface="Golos Text"/>
                <a:cs typeface="Golos Text"/>
              </a:endParaRPr>
            </a:p>
          </p:txBody>
        </p:sp>
        <p:pic>
          <p:nvPicPr>
            <p:cNvPr id="106" name="Google Shape;106;p1"/>
            <p:cNvPicPr/>
            <p:nvPr/>
          </p:nvPicPr>
          <p:blipFill>
            <a:blip r:embed="rId10">
              <a:alphaModFix/>
            </a:blip>
            <a:stretch/>
          </p:blipFill>
          <p:spPr bwMode="auto">
            <a:xfrm>
              <a:off x="3737100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"/>
            <p:cNvPicPr/>
            <p:nvPr/>
          </p:nvPicPr>
          <p:blipFill>
            <a:blip r:embed="rId11">
              <a:alphaModFix/>
            </a:blip>
            <a:stretch/>
          </p:blipFill>
          <p:spPr bwMode="auto">
            <a:xfrm>
              <a:off x="5174463" y="2089774"/>
              <a:ext cx="1053102" cy="10530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p1"/>
          <p:cNvSpPr txBox="1"/>
          <p:nvPr/>
        </p:nvSpPr>
        <p:spPr bwMode="auto">
          <a:xfrm>
            <a:off x="293188" y="4834431"/>
            <a:ext cx="1149900" cy="35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>
              <a:lnSpc>
                <a:spcPct val="114999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1000" b="1" i="0" u="none" strike="noStrike" cap="none" dirty="0">
                <a:solidFill>
                  <a:srgbClr val="E41753"/>
                </a:solidFill>
                <a:latin typeface="+mj-lt"/>
                <a:ea typeface="Golos Text"/>
                <a:cs typeface="Golos Text"/>
              </a:rPr>
              <a:t>ВКонтакте</a:t>
            </a:r>
            <a:endParaRPr sz="1000" b="1" i="0" u="none" strike="noStrike" cap="none" dirty="0">
              <a:solidFill>
                <a:srgbClr val="E41753"/>
              </a:solidFill>
              <a:latin typeface="+mj-lt"/>
              <a:ea typeface="Golos Text"/>
              <a:cs typeface="Golos Text"/>
            </a:endParaRPr>
          </a:p>
        </p:txBody>
      </p:sp>
      <p:sp>
        <p:nvSpPr>
          <p:cNvPr id="109" name="Google Shape;109;p1"/>
          <p:cNvSpPr txBox="1"/>
          <p:nvPr/>
        </p:nvSpPr>
        <p:spPr bwMode="auto">
          <a:xfrm>
            <a:off x="1778962" y="4834431"/>
            <a:ext cx="1149900" cy="35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ctr">
              <a:lnSpc>
                <a:spcPct val="114999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1000" b="1" i="0" u="none" strike="noStrike" cap="none" dirty="0">
                <a:solidFill>
                  <a:srgbClr val="E41753"/>
                </a:solidFill>
                <a:latin typeface="+mj-lt"/>
                <a:ea typeface="Golos Text"/>
                <a:cs typeface="Golos Text"/>
              </a:rPr>
              <a:t>Телеграм-канал</a:t>
            </a:r>
            <a:endParaRPr sz="1000" b="1" i="0" u="none" strike="noStrike" cap="none" dirty="0">
              <a:solidFill>
                <a:srgbClr val="E41753"/>
              </a:solidFill>
              <a:latin typeface="+mj-lt"/>
              <a:ea typeface="Golos Text"/>
              <a:cs typeface="Golos Text"/>
            </a:endParaRPr>
          </a:p>
        </p:txBody>
      </p:sp>
      <p:pic>
        <p:nvPicPr>
          <p:cNvPr id="110" name="Google Shape;110;p1"/>
          <p:cNvPicPr/>
          <p:nvPr/>
        </p:nvPicPr>
        <p:blipFill>
          <a:blip r:embed="rId12">
            <a:alphaModFix/>
          </a:blip>
          <a:stretch/>
        </p:blipFill>
        <p:spPr bwMode="auto">
          <a:xfrm>
            <a:off x="389986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/>
          <p:nvPr/>
        </p:nvPicPr>
        <p:blipFill>
          <a:blip r:embed="rId13">
            <a:alphaModFix/>
          </a:blip>
          <a:stretch/>
        </p:blipFill>
        <p:spPr bwMode="auto">
          <a:xfrm>
            <a:off x="1827350" y="3786249"/>
            <a:ext cx="1053102" cy="105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/>
          <p:nvPr/>
        </p:nvPicPr>
        <p:blipFill>
          <a:blip r:embed="rId14">
            <a:alphaModFix/>
          </a:blip>
          <a:stretch/>
        </p:blipFill>
        <p:spPr bwMode="auto">
          <a:xfrm>
            <a:off x="4411620" y="382825"/>
            <a:ext cx="1174818" cy="89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/>
          <p:nvPr/>
        </p:nvPicPr>
        <p:blipFill>
          <a:blip r:embed="rId15">
            <a:alphaModFix/>
          </a:blip>
          <a:srcRect l="10120" r="12682"/>
          <a:stretch/>
        </p:blipFill>
        <p:spPr bwMode="auto">
          <a:xfrm>
            <a:off x="3737100" y="2073250"/>
            <a:ext cx="1053100" cy="10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/>
          <p:cNvPicPr/>
          <p:nvPr/>
        </p:nvPicPr>
        <p:blipFill>
          <a:blip r:embed="rId16">
            <a:alphaModFix/>
          </a:blip>
          <a:srcRect l="11178" r="11617"/>
          <a:stretch/>
        </p:blipFill>
        <p:spPr bwMode="auto">
          <a:xfrm>
            <a:off x="5174475" y="2073250"/>
            <a:ext cx="1053100" cy="10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C247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/>
          <p:nvPr/>
        </p:nvSpPr>
        <p:spPr bwMode="auto">
          <a:xfrm>
            <a:off x="6624950" y="-115454"/>
            <a:ext cx="3399600" cy="70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0" name="Google Shape;120;p2"/>
          <p:cNvSpPr/>
          <p:nvPr/>
        </p:nvSpPr>
        <p:spPr bwMode="auto">
          <a:xfrm>
            <a:off x="-102275" y="0"/>
            <a:ext cx="33996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21" name="Google Shape;121;p2"/>
          <p:cNvPicPr/>
          <p:nvPr/>
        </p:nvPicPr>
        <p:blipFill>
          <a:blip r:embed="rId2">
            <a:alphaModFix/>
          </a:blip>
          <a:stretch/>
        </p:blipFill>
        <p:spPr bwMode="auto">
          <a:xfrm flipH="1">
            <a:off x="3297315" y="0"/>
            <a:ext cx="331137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/>
          <p:nvPr/>
        </p:nvSpPr>
        <p:spPr bwMode="auto">
          <a:xfrm>
            <a:off x="180267" y="189517"/>
            <a:ext cx="2633216" cy="162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4" tIns="63274" rIns="63274" bIns="63274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Подростковый </a:t>
            </a:r>
            <a:r>
              <a:rPr lang="ru-RU" sz="950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период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связан с решением определенных возрастных задач: активн</a:t>
            </a:r>
            <a:r>
              <a:rPr lang="ru-RU" sz="950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ой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фаз</a:t>
            </a:r>
            <a:r>
              <a:rPr lang="ru-RU" sz="950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ой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сепарации от родителей и поиском признания в обществе</a:t>
            </a:r>
            <a:r>
              <a:rPr lang="ru-RU" sz="950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и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среди сверстников. </a:t>
            </a:r>
            <a:endParaRPr dirty="0">
              <a:latin typeface="+mn-lt"/>
            </a:endParaRPr>
          </a:p>
          <a:p>
            <a:pPr marL="0" marR="0" lv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/>
            </a:pP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Это приводит к трудностям в общении между родител</a:t>
            </a:r>
            <a:r>
              <a:rPr lang="ru-RU" sz="950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ями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и подростком. </a:t>
            </a:r>
            <a:r>
              <a:rPr lang="ru-RU" sz="950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Существуют правила и способы, которые помогут найти</a:t>
            </a:r>
            <a:r>
              <a:rPr lang="ru-RU" sz="950" b="0" i="0" u="none" strike="noStrike" cap="none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 общий язык  с подростком и установить  диалог. </a:t>
            </a:r>
            <a:endParaRPr dirty="0">
              <a:latin typeface="+mn-lt"/>
            </a:endParaRPr>
          </a:p>
        </p:txBody>
      </p:sp>
      <p:sp>
        <p:nvSpPr>
          <p:cNvPr id="124" name="Google Shape;124;p2"/>
          <p:cNvSpPr txBox="1"/>
          <p:nvPr/>
        </p:nvSpPr>
        <p:spPr bwMode="auto">
          <a:xfrm>
            <a:off x="162868" y="2090889"/>
            <a:ext cx="3009900" cy="38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75" tIns="63275" rIns="63275" bIns="63275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831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endParaRPr sz="1000" b="0" i="0" u="none" strike="noStrike" cap="none">
              <a:solidFill>
                <a:srgbClr val="EC2477"/>
              </a:solidFill>
              <a:latin typeface="+mn-lt"/>
              <a:ea typeface="Arial"/>
              <a:cs typeface="Arial"/>
            </a:endParaRP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162867" y="2516952"/>
            <a:ext cx="3013386" cy="1240853"/>
            <a:chOff x="0" y="0"/>
            <a:chExt cx="3013386" cy="1240853"/>
          </a:xfrm>
        </p:grpSpPr>
        <p:sp>
          <p:nvSpPr>
            <p:cNvPr id="125" name="Google Shape;125;p2"/>
            <p:cNvSpPr txBox="1"/>
            <p:nvPr/>
          </p:nvSpPr>
          <p:spPr bwMode="auto">
            <a:xfrm>
              <a:off x="393126" y="159346"/>
              <a:ext cx="2620260" cy="4317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ПРОЯВЛЯЙТЕ УВАЖЕНИЕ                                       К ПОДРОСТКУ</a:t>
              </a:r>
              <a:r>
                <a:rPr lang="ru-RU" sz="1000" b="0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 </a:t>
              </a:r>
              <a:endParaRPr sz="1000" b="0" i="0" u="none" strike="noStrike" cap="none" dirty="0">
                <a:solidFill>
                  <a:srgbClr val="EC2477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26" name="Google Shape;126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1</a:t>
              </a:r>
              <a:endParaRPr sz="1400" b="0" i="0" u="none" strike="noStrike" cap="none">
                <a:solidFill>
                  <a:srgbClr val="EC2477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28" name="Google Shape;128;p2"/>
            <p:cNvSpPr txBox="1"/>
            <p:nvPr/>
          </p:nvSpPr>
          <p:spPr bwMode="auto">
            <a:xfrm>
              <a:off x="20299" y="501363"/>
              <a:ext cx="2794434" cy="7394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Выстраивайте диалог с позиции уважения                и партнерства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, а не с позиции власти. Это поможет избежать обесценивания  и агрессии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со стороны ребенка при общении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.  </a:t>
              </a:r>
              <a:endParaRPr sz="950" b="0" i="0" u="none" strike="noStrike" cap="none" dirty="0">
                <a:solidFill>
                  <a:srgbClr val="EC2477"/>
                </a:solidFill>
                <a:latin typeface="+mn-lt"/>
                <a:ea typeface="Arial"/>
                <a:cs typeface="Arial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 bwMode="auto">
          <a:xfrm>
            <a:off x="162867" y="3702271"/>
            <a:ext cx="3004386" cy="1772359"/>
            <a:chOff x="0" y="35440"/>
            <a:chExt cx="3004386" cy="1772359"/>
          </a:xfrm>
        </p:grpSpPr>
        <p:sp>
          <p:nvSpPr>
            <p:cNvPr id="122" name="Google Shape;122;p2"/>
            <p:cNvSpPr txBox="1"/>
            <p:nvPr/>
          </p:nvSpPr>
          <p:spPr bwMode="auto">
            <a:xfrm>
              <a:off x="0" y="3544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2</a:t>
              </a:r>
              <a:endParaRPr sz="1400" b="0" i="0" u="none" strike="noStrike" cap="none" dirty="0">
                <a:solidFill>
                  <a:srgbClr val="EC2477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27" name="Google Shape;127;p2"/>
            <p:cNvSpPr txBox="1"/>
            <p:nvPr/>
          </p:nvSpPr>
          <p:spPr bwMode="auto">
            <a:xfrm>
              <a:off x="22349" y="507899"/>
              <a:ext cx="2704145" cy="129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Если вы хотите инициировать разговор с подростком, задайте себе два вопроса:                  «Для чего это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т разговор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нуж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ен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подростку?»                   и «Для чего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этот разговор нужен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мне (родителю)?». Если ваше желание совпадает               с той пользой,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которую, возможно, получит подросток,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это может привести к конструктивному диалогу.</a:t>
              </a:r>
              <a:endParaRPr sz="950" b="0" i="0" u="none" strike="noStrike" cap="none" dirty="0">
                <a:solidFill>
                  <a:srgbClr val="EC2477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29" name="Google Shape;129;p2"/>
            <p:cNvSpPr txBox="1"/>
            <p:nvPr/>
          </p:nvSpPr>
          <p:spPr bwMode="auto">
            <a:xfrm>
              <a:off x="402126" y="298424"/>
              <a:ext cx="2602260" cy="326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ОПРЕДЕЛИТЕ ЦЕЛЬ ДИАЛОГА</a:t>
              </a:r>
              <a:endParaRPr sz="1000" b="0" i="0" u="none" strike="noStrike" cap="none" dirty="0">
                <a:solidFill>
                  <a:srgbClr val="EC2477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</p:grpSp>
      <p:grpSp>
        <p:nvGrpSpPr>
          <p:cNvPr id="130" name="Google Shape;130;p2"/>
          <p:cNvGrpSpPr/>
          <p:nvPr/>
        </p:nvGrpSpPr>
        <p:grpSpPr bwMode="auto">
          <a:xfrm>
            <a:off x="6836318" y="168894"/>
            <a:ext cx="3027466" cy="2152859"/>
            <a:chOff x="0" y="0"/>
            <a:chExt cx="3027466" cy="2152859"/>
          </a:xfrm>
        </p:grpSpPr>
        <p:sp>
          <p:nvSpPr>
            <p:cNvPr id="131" name="Google Shape;131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8</a:t>
              </a:r>
              <a:endParaRPr sz="14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32" name="Google Shape;132;p2"/>
            <p:cNvSpPr txBox="1"/>
            <p:nvPr/>
          </p:nvSpPr>
          <p:spPr bwMode="auto">
            <a:xfrm>
              <a:off x="425206" y="252483"/>
              <a:ext cx="2602260" cy="332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УВАЖА</a:t>
              </a:r>
              <a:r>
                <a:rPr lang="ru-RU" sz="1000" b="1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ЙТЕ</a:t>
              </a: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 ГРАНИЦЫ ПОДРОСТКА</a:t>
              </a:r>
              <a:endParaRPr sz="1000" b="1" i="0" u="none" strike="noStrike" cap="none" dirty="0">
                <a:solidFill>
                  <a:srgbClr val="000000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33" name="Google Shape;133;p2"/>
            <p:cNvSpPr txBox="1"/>
            <p:nvPr/>
          </p:nvSpPr>
          <p:spPr bwMode="auto">
            <a:xfrm>
              <a:off x="0" y="511840"/>
              <a:ext cx="2766652" cy="164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4" tIns="63274" rIns="63274" bIns="63274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Если подросток озадачен, злится или расстроен и не настроен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на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общени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е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,                 не настаивайте. Вы можете выразить сочувствие, предложить попить ча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ю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, сказать фразу: «Я вижу, что тебе плохо,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и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хочу помочь. Скажи как, хочешь ли поговорить               об этом?». Подросток может не нуждаться               в данный момент в советах, но ему важно,  что кто-то заметил его состояние и уважает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его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личное пространство. </a:t>
              </a:r>
              <a:endParaRPr sz="95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 bwMode="auto">
          <a:xfrm>
            <a:off x="3442685" y="4831463"/>
            <a:ext cx="3037268" cy="1839599"/>
            <a:chOff x="0" y="0"/>
            <a:chExt cx="3037268" cy="1839599"/>
          </a:xfrm>
        </p:grpSpPr>
        <p:sp>
          <p:nvSpPr>
            <p:cNvPr id="135" name="Google Shape;135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7</a:t>
              </a:r>
              <a:endParaRPr sz="1400" b="0" i="0" u="none" strike="noStrike" cap="none">
                <a:solidFill>
                  <a:schemeClr val="lt1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36" name="Google Shape;136;p2"/>
            <p:cNvSpPr txBox="1"/>
            <p:nvPr/>
          </p:nvSpPr>
          <p:spPr bwMode="auto">
            <a:xfrm>
              <a:off x="5999" y="467065"/>
              <a:ext cx="2954442" cy="1372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4" tIns="3600" rIns="63274" bIns="3600" anchor="t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1600"/>
                </a:spcBef>
                <a:spcAft>
                  <a:spcPts val="1200"/>
                </a:spcAft>
                <a:buNone/>
                <a:defRPr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Начинайте предложения с выражения своих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эмоций  и переживаний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: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«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Я чувствую...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»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,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«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Я ощущаю...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»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,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«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Мне кажется...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», «Я расстраиваюсь, когда…» 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и т.д.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«Я-послание» помогает в мягкой форме обозначить правила, высказать мнение  или просьбу, при этом        не переходить на личность подростка и  его обесценивание («ты плохой», «ты  мне не подходишь таким» и т.д.).</a:t>
              </a:r>
              <a:endParaRPr dirty="0">
                <a:latin typeface="+mn-lt"/>
              </a:endParaRPr>
            </a:p>
          </p:txBody>
        </p:sp>
        <p:sp>
          <p:nvSpPr>
            <p:cNvPr id="137" name="Google Shape;137;p2"/>
            <p:cNvSpPr txBox="1"/>
            <p:nvPr/>
          </p:nvSpPr>
          <p:spPr bwMode="auto">
            <a:xfrm>
              <a:off x="435008" y="257599"/>
              <a:ext cx="2602260" cy="332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chemeClr val="lt1"/>
                  </a:solidFill>
                  <a:latin typeface="+mn-lt"/>
                  <a:ea typeface="Golos Text SemiBold"/>
                  <a:cs typeface="Golos Text SemiBold"/>
                </a:rPr>
                <a:t>ИСПОЛЬЗУЙТЕ «Я – ПОСЛАНИЯ»</a:t>
              </a:r>
              <a:endParaRPr sz="1000" b="1" dirty="0">
                <a:latin typeface="+mn-lt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 bwMode="auto">
          <a:xfrm>
            <a:off x="180267" y="5419867"/>
            <a:ext cx="3199985" cy="1337028"/>
            <a:chOff x="0" y="-28352"/>
            <a:chExt cx="3199985" cy="1337028"/>
          </a:xfrm>
        </p:grpSpPr>
        <p:sp>
          <p:nvSpPr>
            <p:cNvPr id="138" name="Google Shape;138;p2"/>
            <p:cNvSpPr txBox="1"/>
            <p:nvPr/>
          </p:nvSpPr>
          <p:spPr bwMode="auto">
            <a:xfrm>
              <a:off x="0" y="429083"/>
              <a:ext cx="2508365" cy="8795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Подростки могут заниматься своими делами, поэтому важно создать время              и место для разговора. Например, обсудить что-то во время обеда или совместной прогулки.</a:t>
              </a:r>
              <a:endParaRPr sz="950" b="0" i="0" u="none" strike="noStrike" cap="none" dirty="0">
                <a:solidFill>
                  <a:srgbClr val="EC2477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39" name="Google Shape;139;p2"/>
            <p:cNvSpPr txBox="1"/>
            <p:nvPr/>
          </p:nvSpPr>
          <p:spPr bwMode="auto">
            <a:xfrm>
              <a:off x="0" y="-28352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3</a:t>
              </a:r>
              <a:endParaRPr sz="1400" b="0" i="0" u="none" strike="noStrike" cap="none" dirty="0">
                <a:solidFill>
                  <a:srgbClr val="EC2477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40" name="Google Shape;140;p2"/>
            <p:cNvSpPr txBox="1"/>
            <p:nvPr/>
          </p:nvSpPr>
          <p:spPr bwMode="auto">
            <a:xfrm>
              <a:off x="402126" y="219674"/>
              <a:ext cx="2797859" cy="3265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Overflow="overflow" horzOverflow="overflow" vert="horz" wrap="square" lIns="63274" tIns="63274" rIns="63274" bIns="63274" numCol="1" spcCol="0" rtlCol="0" fromWordArt="0" anchor="ctr" anchorCtr="0" forceAA="0" compatLnSpc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НАЙДИТЕ ВРЕМЯ ДЛЯ ОБЩЕНИЯ</a:t>
              </a:r>
              <a:endParaRPr sz="1000" dirty="0">
                <a:latin typeface="+mn-lt"/>
              </a:endParaRPr>
            </a:p>
          </p:txBody>
        </p:sp>
      </p:grpSp>
      <p:grpSp>
        <p:nvGrpSpPr>
          <p:cNvPr id="141" name="Google Shape;141;p2"/>
          <p:cNvGrpSpPr/>
          <p:nvPr/>
        </p:nvGrpSpPr>
        <p:grpSpPr bwMode="auto">
          <a:xfrm>
            <a:off x="3442685" y="1803677"/>
            <a:ext cx="3232867" cy="1413360"/>
            <a:chOff x="0" y="0"/>
            <a:chExt cx="3232867" cy="1413360"/>
          </a:xfrm>
        </p:grpSpPr>
        <p:sp>
          <p:nvSpPr>
            <p:cNvPr id="142" name="Google Shape;142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43" name="Google Shape;143;p2"/>
            <p:cNvSpPr txBox="1"/>
            <p:nvPr/>
          </p:nvSpPr>
          <p:spPr bwMode="auto">
            <a:xfrm>
              <a:off x="435008" y="256949"/>
              <a:ext cx="2797859" cy="332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+mn-lt"/>
                  <a:ea typeface="Golos Text SemiBold"/>
                  <a:cs typeface="Golos Text SemiBold"/>
                </a:rPr>
                <a:t>ГОВОРИТЕ ОТКРЫТО И ЧЕСТНО</a:t>
              </a:r>
              <a:endParaRPr sz="1000" b="1" i="0" u="none" strike="noStrike" cap="none">
                <a:solidFill>
                  <a:srgbClr val="000000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44" name="Google Shape;144;p2"/>
            <p:cNvSpPr txBox="1"/>
            <p:nvPr/>
          </p:nvSpPr>
          <p:spPr bwMode="auto">
            <a:xfrm>
              <a:off x="0" y="503311"/>
              <a:ext cx="2846286" cy="910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4" tIns="63274" rIns="63274" bIns="63274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Подростки в этом возрасте начинают осознавать, что происходит в мире, и задают сложные вопросы. Важно отвечать на них       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  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и говорить достаточно открыто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, тем более если подросток сам интересуется темой.</a:t>
              </a:r>
              <a:endParaRPr sz="95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 bwMode="auto">
          <a:xfrm>
            <a:off x="3442685" y="3237082"/>
            <a:ext cx="3232867" cy="1575748"/>
            <a:chOff x="0" y="0"/>
            <a:chExt cx="3232867" cy="1575748"/>
          </a:xfrm>
        </p:grpSpPr>
        <p:sp>
          <p:nvSpPr>
            <p:cNvPr id="146" name="Google Shape;146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6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47" name="Google Shape;147;p2"/>
            <p:cNvSpPr txBox="1"/>
            <p:nvPr/>
          </p:nvSpPr>
          <p:spPr bwMode="auto">
            <a:xfrm>
              <a:off x="435008" y="270541"/>
              <a:ext cx="2797859" cy="3329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+mn-lt"/>
                  <a:ea typeface="Golos Text SemiBold"/>
                  <a:cs typeface="Golos Text SemiBold"/>
                </a:rPr>
                <a:t>КОНТРОЛИРУЙТЕ СВОИ ЭМОЦИИ</a:t>
              </a:r>
              <a:endParaRPr sz="1000" b="1" i="0" u="none" strike="noStrike" cap="none">
                <a:solidFill>
                  <a:srgbClr val="000000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48" name="Google Shape;148;p2"/>
            <p:cNvSpPr txBox="1"/>
            <p:nvPr/>
          </p:nvSpPr>
          <p:spPr bwMode="auto">
            <a:xfrm>
              <a:off x="0" y="519505"/>
              <a:ext cx="2846286" cy="1056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4" tIns="63274" rIns="63274" bIns="63274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С подростком не нужно разговаривать на пике эмоций. Это касается как состояния подростка, так и вашего. Если вы злитесь или видите, что ребенка что-то сильно рассердило, дайте себе или ему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время успокоиться, а затем вернитесь к обсуждению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. </a:t>
              </a:r>
              <a:endParaRPr sz="95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</p:grpSp>
      <p:grpSp>
        <p:nvGrpSpPr>
          <p:cNvPr id="149" name="Google Shape;149;p2"/>
          <p:cNvGrpSpPr/>
          <p:nvPr/>
        </p:nvGrpSpPr>
        <p:grpSpPr bwMode="auto">
          <a:xfrm>
            <a:off x="6802020" y="2506253"/>
            <a:ext cx="3027466" cy="2212248"/>
            <a:chOff x="0" y="0"/>
            <a:chExt cx="3027466" cy="2212248"/>
          </a:xfrm>
        </p:grpSpPr>
        <p:sp>
          <p:nvSpPr>
            <p:cNvPr id="150" name="Google Shape;150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9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51" name="Google Shape;151;p2"/>
            <p:cNvSpPr txBox="1"/>
            <p:nvPr/>
          </p:nvSpPr>
          <p:spPr bwMode="auto">
            <a:xfrm>
              <a:off x="425206" y="115378"/>
              <a:ext cx="2602260" cy="486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ПОКАЖИТЕ ПОДРОСТКУ,                             ЧТО ВЫ РЯДОМ</a:t>
              </a:r>
              <a:endParaRPr sz="1000" b="1" i="0" u="none" strike="noStrike" cap="none" dirty="0">
                <a:solidFill>
                  <a:srgbClr val="000000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52" name="Google Shape;152;p2"/>
            <p:cNvSpPr txBox="1"/>
            <p:nvPr/>
          </p:nvSpPr>
          <p:spPr bwMode="auto">
            <a:xfrm>
              <a:off x="0" y="571229"/>
              <a:ext cx="2814576" cy="16410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4" tIns="63274" rIns="63274" bIns="63274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Важно стараться больше доверять подростку              и научить его заботиться о себе, но при этом дать понять, что вы рядом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и готовы оказать поддержку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. Например, вместо запрета идти            на вечеринку можно сказать: «Хорошо тебе повеселиться, но помни, что ты несешь ответственность за свою безопасность                      и здоровье. Мы здесь, звони, если будут проблемы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,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 ты знаешь, что мы в любо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е время </a:t>
              </a: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придем на помощь». </a:t>
              </a:r>
              <a:endParaRPr sz="95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 bwMode="auto">
          <a:xfrm>
            <a:off x="6832135" y="4824251"/>
            <a:ext cx="2918224" cy="1936543"/>
            <a:chOff x="0" y="-14957"/>
            <a:chExt cx="2918224" cy="1936543"/>
          </a:xfrm>
        </p:grpSpPr>
        <p:sp>
          <p:nvSpPr>
            <p:cNvPr id="154" name="Google Shape;154;p2"/>
            <p:cNvSpPr txBox="1"/>
            <p:nvPr/>
          </p:nvSpPr>
          <p:spPr bwMode="auto">
            <a:xfrm>
              <a:off x="0" y="0"/>
              <a:ext cx="6858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10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55" name="Google Shape;155;p2"/>
            <p:cNvSpPr txBox="1"/>
            <p:nvPr/>
          </p:nvSpPr>
          <p:spPr bwMode="auto">
            <a:xfrm>
              <a:off x="654364" y="-14957"/>
              <a:ext cx="2263860" cy="6407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ПОМНИТЕ, ЧТО ПОДРОСТОК ИСПЫТЫВАЕТ ПРОТИВ</a:t>
              </a:r>
              <a:r>
                <a:rPr lang="ru-RU" sz="1000" b="1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ОРЕЧИВЫЕ</a:t>
              </a:r>
              <a:r>
                <a:rPr lang="ru-RU" sz="1000" b="1" i="0" u="none" strike="noStrike" cap="none" dirty="0">
                  <a:solidFill>
                    <a:srgbClr val="EC2477"/>
                  </a:solidFill>
                  <a:latin typeface="+mn-lt"/>
                  <a:ea typeface="Golos Text SemiBold"/>
                  <a:cs typeface="Golos Text SemiBold"/>
                </a:rPr>
                <a:t> ЧУВСТВА</a:t>
              </a:r>
              <a:endParaRPr sz="1000" b="1" i="0" u="none" strike="noStrike" cap="none" dirty="0">
                <a:solidFill>
                  <a:srgbClr val="000000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56" name="Google Shape;156;p2"/>
            <p:cNvSpPr txBox="1"/>
            <p:nvPr/>
          </p:nvSpPr>
          <p:spPr bwMode="auto">
            <a:xfrm>
              <a:off x="0" y="572953"/>
              <a:ext cx="2808234" cy="13486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С одной стороны, </a:t>
              </a:r>
              <a:r>
                <a:rPr lang="ru-RU" sz="950" dirty="0">
                  <a:solidFill>
                    <a:srgbClr val="EC2477"/>
                  </a:solidFill>
                  <a:latin typeface="+mn-lt"/>
                  <a:ea typeface="Golos Text"/>
                  <a:cs typeface="Golos Text"/>
                </a:rPr>
                <a:t>по некоторым вопросам подросток может высказывать достаточно зрелые суждения, а с другой — проявлять импульсивность и агрессию. Как  вы будете общаться со своим ребенком, проявлять к нему интерес и замечать      его состояние,                в такой форме и он будет идти с вами на контакт.</a:t>
              </a:r>
              <a:endParaRPr sz="95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</p:grpSp>
      <p:grpSp>
        <p:nvGrpSpPr>
          <p:cNvPr id="157" name="Google Shape;157;p2"/>
          <p:cNvGrpSpPr/>
          <p:nvPr/>
        </p:nvGrpSpPr>
        <p:grpSpPr bwMode="auto">
          <a:xfrm>
            <a:off x="3442685" y="177867"/>
            <a:ext cx="3232867" cy="1692720"/>
            <a:chOff x="0" y="0"/>
            <a:chExt cx="3232867" cy="1692720"/>
          </a:xfrm>
        </p:grpSpPr>
        <p:sp>
          <p:nvSpPr>
            <p:cNvPr id="158" name="Google Shape;158;p2"/>
            <p:cNvSpPr txBox="1"/>
            <p:nvPr/>
          </p:nvSpPr>
          <p:spPr bwMode="auto">
            <a:xfrm>
              <a:off x="0" y="0"/>
              <a:ext cx="547200" cy="66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500"/>
                <a:buFont typeface="Arial"/>
                <a:buNone/>
                <a:defRPr/>
              </a:pPr>
              <a:r>
                <a:rPr lang="ru-RU" sz="3500" b="1" i="0" u="none" strike="noStrike" cap="none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4</a:t>
              </a:r>
              <a:endPara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  <p:sp>
          <p:nvSpPr>
            <p:cNvPr id="159" name="Google Shape;159;p2"/>
            <p:cNvSpPr txBox="1"/>
            <p:nvPr/>
          </p:nvSpPr>
          <p:spPr bwMode="auto">
            <a:xfrm>
              <a:off x="435008" y="106187"/>
              <a:ext cx="2797859" cy="486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5" tIns="63275" rIns="63275" bIns="63275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defRPr/>
              </a:pPr>
              <a:r>
                <a:rPr lang="ru-RU" sz="1000" b="1" i="0" u="none" strike="noStrike" cap="none" dirty="0">
                  <a:solidFill>
                    <a:schemeClr val="lt1"/>
                  </a:solidFill>
                  <a:latin typeface="+mn-lt"/>
                  <a:ea typeface="Golos Text SemiBold"/>
                  <a:cs typeface="Golos Text SemiBold"/>
                </a:rPr>
                <a:t>УЗНАЙТЕ О ГОТОВНОСТИ ПОДРОСТКА                        К ОБЩЕНИЮ</a:t>
              </a:r>
              <a:endParaRPr sz="1000" b="1" i="0" u="none" strike="noStrike" cap="none" dirty="0">
                <a:solidFill>
                  <a:srgbClr val="000000"/>
                </a:solidFill>
                <a:latin typeface="+mn-lt"/>
                <a:ea typeface="Golos Text SemiBold"/>
                <a:cs typeface="Golos Text SemiBold"/>
              </a:endParaRPr>
            </a:p>
          </p:txBody>
        </p:sp>
        <p:sp>
          <p:nvSpPr>
            <p:cNvPr id="160" name="Google Shape;160;p2"/>
            <p:cNvSpPr txBox="1"/>
            <p:nvPr/>
          </p:nvSpPr>
          <p:spPr bwMode="auto">
            <a:xfrm>
              <a:off x="0" y="490283"/>
              <a:ext cx="2846286" cy="12024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3274" tIns="63274" rIns="63274" bIns="63274" anchor="t" anchorCtr="0">
              <a:sp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defRPr/>
              </a:pP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Перед разговором стоит поинтересоваться                         у подростка, хочет ли он разговаривать на эту тему. 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Важно</a:t>
              </a:r>
              <a:r>
                <a:rPr lang="ru-RU" sz="950" b="0" i="0" u="none" strike="noStrike" cap="none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 объяснить, для чего этот разговор нужен вам</a:t>
              </a:r>
              <a:r>
                <a:rPr lang="ru-RU" sz="950" dirty="0">
                  <a:solidFill>
                    <a:schemeClr val="lt1"/>
                  </a:solidFill>
                  <a:latin typeface="+mn-lt"/>
                  <a:ea typeface="Golos Text"/>
                  <a:cs typeface="Golos Text"/>
                </a:rPr>
                <a:t>, рассказать о своих переживаниях или опасениях.  Но будьте готовы к тому, что подросток не захочет вам открываться,                  не вините его за это.</a:t>
              </a:r>
              <a:endParaRPr sz="95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</a:endParaRPr>
            </a:p>
          </p:txBody>
        </p:sp>
      </p:grpSp>
      <p:sp>
        <p:nvSpPr>
          <p:cNvPr id="161" name="Google Shape;161;p2"/>
          <p:cNvSpPr txBox="1"/>
          <p:nvPr/>
        </p:nvSpPr>
        <p:spPr bwMode="auto">
          <a:xfrm>
            <a:off x="185225" y="1766544"/>
            <a:ext cx="3000000" cy="99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800"/>
              </a:spcAft>
              <a:buNone/>
              <a:defRPr/>
            </a:pPr>
            <a:r>
              <a:rPr lang="ru-RU" sz="1000" b="1" dirty="0">
                <a:solidFill>
                  <a:srgbClr val="EC2477"/>
                </a:solidFill>
                <a:latin typeface="+mn-lt"/>
                <a:ea typeface="Golos Text"/>
                <a:cs typeface="Golos Text"/>
              </a:rPr>
              <a:t>ДЛЯ ТОГО ЧТОБЫ ВЫСТРОИТЬ ОБЩЕНИЕ С ПОДРОСТКОМ, ПОПРОБУЙТЕ СЛЕДОВАТЬ НЕСКОЛЬКИМ РЕКОМЕНДАЦИЯМ: </a:t>
            </a:r>
            <a:endParaRPr sz="1000" b="1" dirty="0">
              <a:solidFill>
                <a:srgbClr val="EC2477"/>
              </a:solidFill>
              <a:latin typeface="+mn-lt"/>
              <a:ea typeface="Golos Text"/>
              <a:cs typeface="Golos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678</Words>
  <Application>Microsoft Office PowerPoint</Application>
  <DocSecurity>0</DocSecurity>
  <PresentationFormat>Лист A4 (210x297 мм)</PresentationFormat>
  <Paragraphs>45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Golos Text</vt:lpstr>
      <vt:lpstr>Arial</vt:lpstr>
      <vt:lpstr>Calibri</vt:lpstr>
      <vt:lpstr>Тема Office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Matebook</dc:creator>
  <cp:keywords/>
  <dc:description/>
  <cp:lastModifiedBy>Ирина Халина</cp:lastModifiedBy>
  <cp:revision>10</cp:revision>
  <dcterms:modified xsi:type="dcterms:W3CDTF">2023-10-19T07:49:31Z</dcterms:modified>
  <cp:category/>
  <dc:identifier/>
  <cp:contentStatus/>
  <dc:language/>
  <cp:version/>
</cp:coreProperties>
</file>