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8" r:id="rId4"/>
    <p:sldId id="271" r:id="rId5"/>
    <p:sldId id="262" r:id="rId6"/>
    <p:sldId id="263" r:id="rId7"/>
    <p:sldId id="264" r:id="rId8"/>
    <p:sldId id="265" r:id="rId9"/>
    <p:sldId id="266" r:id="rId10"/>
    <p:sldId id="269" r:id="rId11"/>
    <p:sldId id="270" r:id="rId12"/>
    <p:sldId id="272" r:id="rId13"/>
    <p:sldId id="273" r:id="rId14"/>
    <p:sldId id="278" r:id="rId15"/>
    <p:sldId id="280" r:id="rId16"/>
    <p:sldId id="274" r:id="rId17"/>
    <p:sldId id="258" r:id="rId18"/>
    <p:sldId id="275" r:id="rId19"/>
    <p:sldId id="276" r:id="rId20"/>
    <p:sldId id="277" r:id="rId21"/>
    <p:sldId id="282" r:id="rId22"/>
    <p:sldId id="283" r:id="rId23"/>
    <p:sldId id="284" r:id="rId24"/>
    <p:sldId id="285" r:id="rId25"/>
    <p:sldId id="286" r:id="rId26"/>
    <p:sldId id="287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3"/>
    <p:restoredTop sz="94667"/>
  </p:normalViewPr>
  <p:slideViewPr>
    <p:cSldViewPr snapToGrid="0" snapToObjects="1">
      <p:cViewPr>
        <p:scale>
          <a:sx n="85" d="100"/>
          <a:sy n="85" d="100"/>
        </p:scale>
        <p:origin x="392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9/19/19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9/19/19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9/19/19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9/19/19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9/19/19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9/19/19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9/19/19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9/19/19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9/19/19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9/19/19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9/19/19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9/19/19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9/19/19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9/19/19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05381D8-504F-5F46-B75C-8D2275E21FB0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8089900" y="5652424"/>
            <a:ext cx="4102100" cy="114300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rustutors.ru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10D64F-D356-8A4D-8CF7-843DA27420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Как правильно писать итоговое сочинение?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93C38FB-E795-1C46-9B84-A3990A08DE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Инструкция по написанию итогового сочинения</a:t>
            </a:r>
          </a:p>
        </p:txBody>
      </p:sp>
    </p:spTree>
    <p:extLst>
      <p:ext uri="{BB962C8B-B14F-4D97-AF65-F5344CB8AC3E}">
        <p14:creationId xmlns:p14="http://schemas.microsoft.com/office/powerpoint/2010/main" val="16043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35D004-8F01-3B4E-A803-A5E60C549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ИТОГОВОГО СОЧИНЕНИЯ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3D2596-0781-5242-A8C8-F03089CEE26E}"/>
              </a:ext>
            </a:extLst>
          </p:cNvPr>
          <p:cNvSpPr txBox="1"/>
          <p:nvPr/>
        </p:nvSpPr>
        <p:spPr>
          <a:xfrm>
            <a:off x="6228272" y="2311879"/>
            <a:ext cx="93165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1. Вступление 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2. Тезис 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3. Связка 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4. Аргумент №1 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5.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Микровывод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 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6. Связка 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7. Аргумент №2 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8. 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</a:rPr>
              <a:t>Микровывод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 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9. Заключение  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606F795-8994-2D45-8B12-771C93B838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713" y="2622431"/>
            <a:ext cx="3024876" cy="3024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746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8CF580-5934-C642-A275-2C923A52A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ПИСАТЬ ВСТУПЛЕНИЕ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AE27600-5D98-D44E-8679-01FD964F5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Не стоит начинать сочинения с «атаки вопросами». (Пр. Что такое верность? Какую роль играет верность в отношениях? Что значит быть по-настоящему верным?) При таком подходе даются общие ответы обо всем и ни о чем. Дайте ответ на вопрос, сформулированный в теме сочинения, этого будет достаточно.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Во вступлении часто используются определения из словаря. Необходимо использовать их с умом. Они должны быть мотивированы темой.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Не увеличивайте объем вступления. Вступление должно составлять не более 15 % от всего сочинения.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Во вступлении должен быть обозначен проблемный вопрос  (это сама тема) и формулировка ключевого тезиса, который будете доказывать </a:t>
            </a:r>
          </a:p>
        </p:txBody>
      </p:sp>
    </p:spTree>
    <p:extLst>
      <p:ext uri="{BB962C8B-B14F-4D97-AF65-F5344CB8AC3E}">
        <p14:creationId xmlns:p14="http://schemas.microsoft.com/office/powerpoint/2010/main" val="875366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8CF580-5934-C642-A275-2C923A52A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ПИСАТЬ ЗАКЛЮЧЕНИЕ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AE27600-5D98-D44E-8679-01FD964F5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14068" y="2242868"/>
            <a:ext cx="11490385" cy="4278702"/>
          </a:xfrm>
        </p:spPr>
        <p:txBody>
          <a:bodyPr vert="horz">
            <a:normAutofit fontScale="77500" lnSpcReduction="20000"/>
          </a:bodyPr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Заключение должно  соответствовать  вступлению / теме / основному тексту сочинения по содержанию.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Перед написанием заключения нужно перечитать вступление, вспомнив проблемы, поставленные в нем, и сделать так, чтобы заключение 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обязательно 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перекликалось со вступлением, так как отсутствие связи между вступлением и заключением  является одной из самых распространенных содержательно-композиционных ошибок.</a:t>
            </a:r>
          </a:p>
          <a:p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В заключении можно: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- подвести итог всего рассуждения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- использовать уместную цитату, содержащую суть главной мысли сочинения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- дать краткий и точный ответ на вопрос темы.</a:t>
            </a:r>
          </a:p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Объем заключения: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 не более 15% от всего сочинения.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012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8CF580-5934-C642-A275-2C923A52A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СФОРМУЛИРОВАТЬ ТЕЗИС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AE27600-5D98-D44E-8679-01FD964F5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14068" y="2242868"/>
            <a:ext cx="11490385" cy="4278702"/>
          </a:xfrm>
        </p:spPr>
        <p:txBody>
          <a:bodyPr vert="horz">
            <a:noAutofit/>
          </a:bodyPr>
          <a:lstStyle/>
          <a:p>
            <a:pPr fontAlgn="base"/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Формулировка тезиса зависит от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ТЕМЫ сочинения.</a:t>
            </a:r>
          </a:p>
          <a:p>
            <a:pPr fontAlgn="base"/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Если тема сочинения дана в виде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вопроса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, то тезис – это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ответ на вопрос. </a:t>
            </a:r>
          </a:p>
          <a:p>
            <a:pPr fontAlgn="base"/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Если тема сформулирована в виде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метафорического высказывания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, то тезис –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это расшифровка высказывания. </a:t>
            </a:r>
          </a:p>
          <a:p>
            <a:pPr fontAlgn="base"/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Если тема сформулирована в виде цитаты, которую не нужно расшифровывать, то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необходимо пересказать мысль своими словами, расширить ее, распространить.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 </a:t>
            </a:r>
          </a:p>
          <a:p>
            <a:pPr marL="0" indent="0">
              <a:buNone/>
            </a:pP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633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8CF580-5934-C642-A275-2C923A52A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ТРЕБОВАНИЕ К АРГУМЕНТАЦИИ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AE27600-5D98-D44E-8679-01FD964F5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14068" y="2242868"/>
            <a:ext cx="11490385" cy="4278702"/>
          </a:xfrm>
        </p:spPr>
        <p:txBody>
          <a:bodyPr vert="horz">
            <a:noAutofit/>
          </a:bodyPr>
          <a:lstStyle/>
          <a:p>
            <a:pPr fontAlgn="base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Аргумент должен подтверждать тезис</a:t>
            </a:r>
          </a:p>
          <a:p>
            <a:pPr fontAlgn="base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Кол-во аргументов.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 Можно использовать 1 аргумент, но в этом случае необходимо дать комплексный анализ произведения в рамках темы. Не следует перегружать сочинение литературными аргументами ни для набора слов, ни для получения хорошей оценки, количество не влияет на оценку, важно качество аргумента.</a:t>
            </a:r>
          </a:p>
          <a:p>
            <a:pPr fontAlgn="base"/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Качество аргумента. 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Используйте для подтверждения тезиса только то произведение, которое вы читали, чтобы не допустить фактических ошибок. Не пересказывайте произведение. Необходим анализ и ваши рассуждения. Каждый аргумент должен действительно подтверждать ваш тезис, поэтому необходимо делать </a:t>
            </a:r>
            <a:r>
              <a:rPr lang="ru-RU" sz="2000" dirty="0" err="1">
                <a:solidFill>
                  <a:schemeClr val="accent1">
                    <a:lumMod val="50000"/>
                  </a:schemeClr>
                </a:solidFill>
              </a:rPr>
              <a:t>микровыводы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, соответствующие теме и тезису.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643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8CF580-5934-C642-A275-2C923A52A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АРГУМЕНТА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AE27600-5D98-D44E-8679-01FD964F5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14068" y="2242868"/>
            <a:ext cx="11490385" cy="4278702"/>
          </a:xfrm>
        </p:spPr>
        <p:txBody>
          <a:bodyPr vert="horz">
            <a:noAutofit/>
          </a:bodyPr>
          <a:lstStyle/>
          <a:p>
            <a:pPr fontAlgn="base"/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ТЕМА: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Можно ли утверждать, что время лечит? 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ТЕЗИС: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Можно долго спорить о том, лечит время, или нет. Кто-то скажет, лечит. Кто-то скажет, нет, и все они будут правы. Это зависит от раны. Но кое-что оспаривать мы не можем – время учит. И оно является самым лучшим учителем. Время учит нас терпению и терпимости к тем, кто любит нас и кого любим мы, учит нас беречь их и ценить каждую секунду рядом с ними».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fontAlgn="base"/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АРГУМЕНТ: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В романе Льва Николаевича Толстого «Война и мир» Наташа Ростова переживает смерть любимого человека. Она не хочет никого видеть, ни с кем разговаривать, так как считает, что никто не сможет разделить с ней ее горе. Ей не могут помочь ни врачи, ни родные. Выздоровление приносит время. Лишь оно помогло свыкнуться с мыслью о смерти любимого, притупило боль. Вслед за этим к Наташе приходит душевное спокойствие, новая любовь к Пьеру Безухову и счастье. Этот пример ярко иллюстрирует, что время – лучший лекарь для несчастной любви.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fontAlgn="base"/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pPr fontAlgn="base"/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597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8CF580-5934-C642-A275-2C923A52A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ТАКОЕ «СВЯЗКА» И «МИКРОВЫВОД»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AE27600-5D98-D44E-8679-01FD964F5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585" y="2449902"/>
            <a:ext cx="11490385" cy="4278702"/>
          </a:xfrm>
        </p:spPr>
        <p:txBody>
          <a:bodyPr vert="horz">
            <a:noAutofit/>
          </a:bodyPr>
          <a:lstStyle/>
          <a:p>
            <a:pPr fontAlgn="base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Связка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- это переход от одной мысли к другой (от одной части сочинения к другой) Необходимо плавно переходить от тезиса к аргументации, связывая между собой каждое предложение.</a:t>
            </a:r>
          </a:p>
          <a:p>
            <a:pPr fontAlgn="base"/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pPr fontAlgn="base"/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</a:rPr>
              <a:t>Микровывод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 – вывод после примера из литературы, в котором будет объяснено,  как именно данный пример подтверждает тезис.</a:t>
            </a:r>
          </a:p>
        </p:txBody>
      </p:sp>
    </p:spTree>
    <p:extLst>
      <p:ext uri="{BB962C8B-B14F-4D97-AF65-F5344CB8AC3E}">
        <p14:creationId xmlns:p14="http://schemas.microsoft.com/office/powerpoint/2010/main" val="456811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388C71-8671-724F-80EF-81A6C1D9C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АЛГОРИТМ НАПИСАНИЯ СОЧИНЕНИЯ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9F761B-1908-2A43-88C1-FF9AC5E301BC}"/>
              </a:ext>
            </a:extLst>
          </p:cNvPr>
          <p:cNvSpPr txBox="1"/>
          <p:nvPr/>
        </p:nvSpPr>
        <p:spPr>
          <a:xfrm>
            <a:off x="1230086" y="2460171"/>
            <a:ext cx="90786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1) Прочитайте тему.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2) Вспомните произведения, связанные с темой, подберите аргументы.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3) Напишите тезис и аргументы в черновик.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4) Только потом стоит подумать о вступлении и заключении. Подумайте, как можно ввести тему сочинения, чтобы это не было искусственно. 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5) Сформулируйте связки между каждой частью сочинения, прежде чем начнете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писать.</a:t>
            </a:r>
            <a:r>
              <a:rPr lang="ru-RU" dirty="0" err="1"/>
              <a:t>ошибок</a:t>
            </a:r>
            <a:r>
              <a:rPr lang="ru-RU" dirty="0"/>
              <a:t>. 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6558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430808-BA0E-F244-A6A2-447449BE2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ТИПИЧНЫЕ ОШИБКИ ПРИ НАПИСАНИИ ИТОГОВОГО СОЧИНЕНИ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3182991-F3AF-AE4E-8A17-AEEC4B1BF4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по рекомендациям экспертов ФИПИ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6100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CD6BE7-F290-234F-B2E6-4495EE91D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ТИПИЧНЫЕ ОШИБКИ: ЧАСТЬ 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A43AED-7BB5-9648-AC31-93499383B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70339"/>
            <a:ext cx="11680166" cy="4917057"/>
          </a:xfrm>
        </p:spPr>
        <p:txBody>
          <a:bodyPr>
            <a:normAutofit/>
          </a:bodyPr>
          <a:lstStyle/>
          <a:p>
            <a:pPr fontAlgn="base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Отсутствие связок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 между содержательными частями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сочинения:вступлением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и заключением, основной частью сочинения и заключением.</a:t>
            </a:r>
          </a:p>
          <a:p>
            <a:pPr fontAlgn="base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Пропорциональность частей сочинения.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 Вступление и заключение в совокупности должны составлять не более 1/3 всего сочинения. Основная часть – 2/3.</a:t>
            </a:r>
          </a:p>
          <a:p>
            <a:pPr fontAlgn="base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Неумение строго следовать теме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 сочинения в ходе рассуждения.</a:t>
            </a:r>
          </a:p>
          <a:p>
            <a:pPr fontAlgn="base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Неумение композиционно выстраивать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 свое сочинение в соответствии с темой и основной мыслью.  </a:t>
            </a:r>
          </a:p>
          <a:p>
            <a:pPr fontAlgn="base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Огромное количество лишней информации во вступлении и заключении.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Однако слишком короткое и необоснованное заключение – это тоже плохо. Оно должно действительно обобщать и подытоживать всю работу. Отсутствие заключения являются серьезной логической ошибкой. Заключение должно содержательно соответствовать  вступлению / теме / основному тексту сочинения. 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07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E67E9B-07A1-4847-AAA4-F95A736A4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619716"/>
            <a:ext cx="10571998" cy="970450"/>
          </a:xfrm>
        </p:spPr>
        <p:txBody>
          <a:bodyPr/>
          <a:lstStyle/>
          <a:p>
            <a:r>
              <a:rPr lang="ru-RU" dirty="0"/>
              <a:t>Требование №1: Объем итогового сочинения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82B75B9-41B4-5345-BB40-50ABDE64E4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lnSpcReduction="10000"/>
          </a:bodyPr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Рекомендуемое количество слов –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от 350.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Максимальное количество слов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в сочинении не устанавливается. 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Если в сочинении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менее 250 слов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(в подсчет включаются все слова, в том числе и служебные), то выставляется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«НЕЗАЧЕТ»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за невыполнение требования № 1 и «незачет» за работу в целом (такое сочинение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не проверяется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по критериям оценивания).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2983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CD6BE7-F290-234F-B2E6-4495EE91D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ТИПИЧНЫЕ ОШИБКИ:ЧАСТЬ 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A43AED-7BB5-9648-AC31-93499383B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621767"/>
            <a:ext cx="12370279" cy="5365630"/>
          </a:xfrm>
        </p:spPr>
        <p:txBody>
          <a:bodyPr>
            <a:normAutofit/>
          </a:bodyPr>
          <a:lstStyle/>
          <a:p>
            <a:pPr fontAlgn="base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Отсутствие во вступлении проблемного вопроса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(это сама тема) и формулировки ключевого 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тезиса,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 который будете доказывать.</a:t>
            </a:r>
          </a:p>
          <a:p>
            <a:pPr fontAlgn="base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Нечеткое формулирование тезисов, 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затрудняющее их встраивание в логическую структуру сочинения; Если тезисов несколько, то не должно быть противоречия между тезисами, сформулированными в разных частях сочинения.</a:t>
            </a:r>
          </a:p>
          <a:p>
            <a:pPr fontAlgn="base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Слабые аргументы.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 Являются таковыми, если не доказывают, неубедительно или поверхностно  подтверждают тезис.</a:t>
            </a:r>
          </a:p>
          <a:p>
            <a:pPr fontAlgn="base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Необоснованные повторы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 одних и тех же мыслей.</a:t>
            </a:r>
          </a:p>
          <a:p>
            <a:pPr fontAlgn="base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Ошибки в делении текста на абзацы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 и даже полное отсутствие абзацев. </a:t>
            </a:r>
          </a:p>
          <a:p>
            <a:pPr fontAlgn="base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Неумение оперировать абстрактными понятиями.</a:t>
            </a:r>
          </a:p>
          <a:p>
            <a:pPr fontAlgn="base"/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Неразличение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понятий «пример» и «аргумент»,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 неумение формулировать на основе примера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микровывод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соотнесенный с выдвигаемым тезисом. </a:t>
            </a:r>
          </a:p>
        </p:txBody>
      </p:sp>
    </p:spTree>
    <p:extLst>
      <p:ext uri="{BB962C8B-B14F-4D97-AF65-F5344CB8AC3E}">
        <p14:creationId xmlns:p14="http://schemas.microsoft.com/office/powerpoint/2010/main" val="2107634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CAB3B7-6258-D64C-A99A-0786EABFC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 ИТОГОВОГО СОЧИНЕНИЯ 2019-2020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0CFA71B-FBAA-FD43-956B-4CFB4CAD3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1050588"/>
          </a:xfrm>
        </p:spPr>
        <p:txBody>
          <a:bodyPr/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СОГЛАСНЫ ЛИ ВЫ С УТВЕРЖДЕНИЕМ, ЧТО «ЗЛЫХ ЛЮДЕЙ НЕТ НА СВЕТЕ, ЕСТЬ ТОЛЬКО ЛЮДИ НЕСЧАСТЛИВЫЕ?»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56987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2D125F-EE61-9743-95B7-EE560C93B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ЧАСТЬ 1: ВСТУПЛЕНИЕ И ТЕЗИС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3F74C8-2DEB-B14E-82E9-349ADD55C18B}"/>
              </a:ext>
            </a:extLst>
          </p:cNvPr>
          <p:cNvSpPr txBox="1"/>
          <p:nvPr/>
        </p:nvSpPr>
        <p:spPr>
          <a:xfrm>
            <a:off x="718867" y="2173856"/>
            <a:ext cx="11473133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Добро — это мощнейшая сила, которая способна спасти этот мир от злобы, жестокости, равнодушия и хладнокровия. Без проявления доброты, отзывчивости и сострадания жизнь человека становится невыносимой, ведь именно эти качества помогают людям не зачерстветь душой и сохранить человечность. Но что же вынуждает людей творить зло и причинять окружающим боль? Мне кажется, что именно внутренняя боль, пережитые несчастья и утраты способны уничтожить внутри человека свет и могут заставить его причинять ответное зло окружающим людям. 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2469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2D125F-EE61-9743-95B7-EE560C93B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АРГУМЕНТ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3F74C8-2DEB-B14E-82E9-349ADD55C18B}"/>
              </a:ext>
            </a:extLst>
          </p:cNvPr>
          <p:cNvSpPr txBox="1"/>
          <p:nvPr/>
        </p:nvSpPr>
        <p:spPr>
          <a:xfrm>
            <a:off x="382436" y="2074414"/>
            <a:ext cx="11677292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На страницах мировой художественной литературы писатели нередко доказывали, что именно несчастный человек способен творить настоящее зло. Обратимся к известному роману Ф. М. Достоевского «Преступление и наказание». Важнейшую роль в этом произведении играет Аркадий Свидригайлов – двойник Родиона Раскольникова. В начале романа мы узнаем о внутренней злобе этого человека, который холоднокровно творит жестокость. Он планировал отравить свою жену Марфу и, возможно, даже был причастен к её гибели. Кроме того, он был виновен в смерти нескольких своих крестьян, которых он мучил и избивал. Однако ближе к концу романа мы узнаем, что этот герой был глубоко несчастлив внутри. Рядом с ним не было по-настоящему близких людей, и он даже пытался искупить причинённое людям зло, а потому жертвовал деньги Соне и сиротам. В конце произведения герой даже кончает жизнь самоубийством, и это ещё раз показывает, насколько он был несчастлив в глубине своей души. Ф. М. Достоевский подводит нас к выводу, что злоба — это понятие относительное, и чаще всего она возникает внутри того, кто очень несчастлив. 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0813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2D125F-EE61-9743-95B7-EE560C93B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АРГУМЕНТ 2 И ЗАКЛЮЧЕНИЕ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3F74C8-2DEB-B14E-82E9-349ADD55C18B}"/>
              </a:ext>
            </a:extLst>
          </p:cNvPr>
          <p:cNvSpPr txBox="1"/>
          <p:nvPr/>
        </p:nvSpPr>
        <p:spPr>
          <a:xfrm>
            <a:off x="382436" y="2074414"/>
            <a:ext cx="11677292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Обратимся к роману М. А. Булгакова «Мастер и Маргарита», в котором писатель ярко показывает, что зло не может существовать само по себе. Настоящим воплощением добра в этом произведении является Иешуа Га-Ноцри, которого считают прообразом Христа. Этот герой проповедует добро всему миру и призывает людей быть милосердными по отношению друг к другу. «Злых людей нет на свете, есть только люди несчастливые», — так считает Га-Ноцри, целью которого является сделать мир светлее и счастливее. М. А. Булгаков на примере своего героя доказывает, что злоба и несчастье неразрывно связаны, ведь именно внутренняя горечь, обида и боль вынуждают человека быть жестоким и агрессивным. 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Таким образом, каждый из нас должен стремиться быть счастливым, наполнять себя радостью и светом, ведь тогда не захочется причинять остальным людям боль и зло. Лишь тот, кто несчастлив в глубине своей души, опасен для окружающих и распространяет зло вокруг себя. 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(370 слов)</a:t>
            </a:r>
          </a:p>
          <a:p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5038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BB3480-7966-6140-9FAC-CB7BBE70E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УНИВЕРСАЛЬНЫЙ СПИСОК ЛИТЕРАТУРЫ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6EEC2B-EEBC-314B-B118-3644CFA99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9549" y="1777655"/>
            <a:ext cx="4884164" cy="478762"/>
          </a:xfrm>
        </p:spPr>
        <p:txBody>
          <a:bodyPr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РУССКАЯ ЛИТЕРАТУРА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7F9C170-35A3-674B-BA58-7A540252BA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4912" y="2463006"/>
            <a:ext cx="6800538" cy="4394994"/>
          </a:xfrm>
        </p:spPr>
        <p:txBody>
          <a:bodyPr numCol="2"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"Война и мир" Л.Н. Толстой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"Капитанская дочка", "Евгений Онегин" А.С. Пушкин 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"Горе от ума" А.С. Грибоедов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"Мцыри", "Герой нашего времени" М.Ю. Лермонтов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"Шинель", "Мертвые души" Н.В. Гоголь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"Отцы и дети" И.С. Тургенев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"Премудрый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пискарь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" М.Е. Салтыков-Щедрин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"Обломов" И.А. Гончаров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"Преступление и наказание" Ф.М. Достоевский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"На дне" М. Горький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"Гроза" А.Н. Островский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"Судьба человека" М.А. Шолохов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"Мастер и Маргарита" М.А. Булгаков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"Матренин двор" А.И. Солженицын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"Студент", "Ионыч", "Человек в футляре", "Дама с собачкой", "Смерть чиновника", "Хамелеон", "Вишневый сад"  А.П. Чехов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"Господин из Сан-Франциско" И.А. Бунин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"И дольше века длится день" Ч.Т. Айтматов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"Уроки французского" В.Г. Распутин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"Обелиск" В.В. Быков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"Недоросль" Д.И. Фонвизин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"Мы" Е.И. Замятин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"Чучело" В.К.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Железников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4572AD2-DF8C-9B42-82F8-3011022AFD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97417" y="1680155"/>
            <a:ext cx="5194583" cy="576262"/>
          </a:xfrm>
        </p:spPr>
        <p:txBody>
          <a:bodyPr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ЗАРУБЕЖНАЯ ЛИТЕРАТУРА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9BA6EFF-A104-914E-A8C5-523A9DD22D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884826" y="2249319"/>
            <a:ext cx="5086662" cy="4601582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"Гарри Поттер" Дж. Роулинг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"Маленький принц"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</a:rPr>
              <a:t>А.де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 Сент-Экзюпери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"1984" Дж. Оруэлл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"Портрет Дориана Грея" О. Уайльд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"451 градус по Фаренгейту" Р.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</a:rPr>
              <a:t>Брэдбери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"Мартин Иден" Дж. Лондон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"Три товарища" Э.М. Ремарк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"Ромео и Джульетта" У. Шекспир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"Облачный атлас Д. Митчелл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Рассказы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</a:rPr>
              <a:t>О.Генри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Трилогия желания Т. Драйзер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"Большие надежды" Ч. Диккенс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"Ярмарка тщеславия" У. Теккерей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"Повелитель мух" У.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</a:rPr>
              <a:t>Голдинг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"Позитронный человек" А. Азимов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"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</a:rPr>
              <a:t>Форрест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</a:rPr>
              <a:t>Гамп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" У. Грум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"Убить пересмешника" Х. Ли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"Цветы для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</a:rPr>
              <a:t>Элжернона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" Д.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</a:rPr>
              <a:t>Киз</a:t>
            </a:r>
            <a:br>
              <a:rPr lang="ru-RU" sz="1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400" dirty="0">
                <a:solidFill>
                  <a:schemeClr val="accent1">
                    <a:lumMod val="50000"/>
                  </a:schemeClr>
                </a:solidFill>
              </a:rPr>
              <a:t>"Колыбель для кошки" К. Воннегут </a:t>
            </a:r>
          </a:p>
        </p:txBody>
      </p:sp>
    </p:spTree>
    <p:extLst>
      <p:ext uri="{BB962C8B-B14F-4D97-AF65-F5344CB8AC3E}">
        <p14:creationId xmlns:p14="http://schemas.microsoft.com/office/powerpoint/2010/main" val="4303680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D8BC47-062A-A145-BB93-0738256336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F170E38-D688-8740-9950-94D8AFCA6B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БОЛЬШЕ ИНФОРМАЦИИ ОБ ИТОГОВОМ СОЧИНЕНИИ НА САЙТЕ: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РУСТЬЮТОРС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637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E67E9B-07A1-4847-AAA4-F95A736A4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619716"/>
            <a:ext cx="10571998" cy="970450"/>
          </a:xfrm>
        </p:spPr>
        <p:txBody>
          <a:bodyPr/>
          <a:lstStyle/>
          <a:p>
            <a:r>
              <a:rPr lang="ru-RU" dirty="0"/>
              <a:t>Требование №2: «Самостоятельность написания итогового сочинения»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82B75B9-41B4-5345-BB40-50ABDE64E4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8713" y="2363638"/>
            <a:ext cx="10723430" cy="4175185"/>
          </a:xfrm>
        </p:spPr>
        <p:txBody>
          <a:bodyPr vert="horz">
            <a:normAutofit fontScale="92500" lnSpcReduction="20000"/>
          </a:bodyPr>
          <a:lstStyle/>
          <a:p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Итоговое сочинение выполняется 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</a:rPr>
              <a:t>самостоятельно. </a:t>
            </a:r>
          </a:p>
          <a:p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Не допускается списывание сочинения (фрагментов сочинения) из какого-либо источника или воспроизведение по памяти чужого текста (работа другого участника, текст, опубликованный в бумажном и (или) электронном виде, и др.). </a:t>
            </a:r>
          </a:p>
          <a:p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Допускается 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</a:rPr>
              <a:t>прямое или косвенное цитирование 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с обязательной ссылкой на источник (ссылка дается в свободной форме). </a:t>
            </a:r>
          </a:p>
          <a:p>
            <a:r>
              <a:rPr lang="ru-RU" sz="2200" b="1" dirty="0">
                <a:solidFill>
                  <a:schemeClr val="accent1">
                    <a:lumMod val="50000"/>
                  </a:schemeClr>
                </a:solidFill>
              </a:rPr>
              <a:t>Объем цитирования 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не должен превышать объем собственного текста участника.</a:t>
            </a:r>
          </a:p>
          <a:p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Если сочинение признано 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</a:rPr>
              <a:t>несамостоятельным, 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то выставляется 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</a:rPr>
              <a:t>«НЕЗАЧЕТ» 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за невыполнение требования № 2 и 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</a:rPr>
              <a:t>«НЕЗАЧЕТ» 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</a:rPr>
              <a:t>за работу в целом (такое сочинение не проверяется по критериям оценивания).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098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35D004-8F01-3B4E-A803-A5E60C549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КРИТЕРИИ ИТОГОВОГО СОЧИНЕНИЯ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3D2596-0781-5242-A8C8-F03089CEE26E}"/>
              </a:ext>
            </a:extLst>
          </p:cNvPr>
          <p:cNvSpPr txBox="1"/>
          <p:nvPr/>
        </p:nvSpPr>
        <p:spPr>
          <a:xfrm>
            <a:off x="5072333" y="2025908"/>
            <a:ext cx="765450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Соответствие теме</a:t>
            </a:r>
            <a:b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Аргументация. Привлечение литературного материала</a:t>
            </a:r>
            <a:b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Композиция и логика рассуждения</a:t>
            </a:r>
            <a:b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Качество письменной речи</a:t>
            </a:r>
            <a:b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Грамотность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2800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606F795-8994-2D45-8B12-771C93B838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713" y="2622431"/>
            <a:ext cx="3024876" cy="3024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725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7D9ABC-EB8C-F14B-8610-635612859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ctr"/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Критерий №1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 fontScale="92500" lnSpcReduction="10000"/>
          </a:bodyPr>
          <a:lstStyle/>
          <a:p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Данный критерий нацеливает на проверку содержания сочинения. 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Участник должен рассуждать на предложенную тему, выбрав путь ее раскрытия (например, отвечает на вопрос, поставленный в теме, или размышляет над предложенной проблемой и т.п.). 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«Незачет»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ставится только в случае, если сочинение не соответствует теме или в нем не прослеживается конкретной цели высказывания, то есть коммуникативного замысла. Во всех остальных случаях выставляется «зачет».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 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3D80C5C-47C0-414E-875A-4252B96722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6282" y="2560953"/>
            <a:ext cx="4241270" cy="1273037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Соответствие теме</a:t>
            </a:r>
            <a:endParaRPr lang="ru-RU" sz="2800" dirty="0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31028434-455C-DF4D-B0B5-3A571A9AFC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1093" y="3833843"/>
            <a:ext cx="1972419" cy="202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230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7D9ABC-EB8C-F14B-8610-635612859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ctr"/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Критерий №2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5633" y="446088"/>
            <a:ext cx="6802967" cy="6040437"/>
          </a:xfrm>
        </p:spPr>
        <p:txBody>
          <a:bodyPr anchor="t">
            <a:normAutofit fontScale="92500" lnSpcReduction="20000"/>
          </a:bodyPr>
          <a:lstStyle/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Данный критерий нацеливает на проверку умения использовать литературный материал (художественные произведения, дневники, мемуары, публицистику, произведения устного народного творчества (за исключением малых жанров), другие литературные источники) для аргументации своей позиции. 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Участник должен строить рассуждение, привлекая для аргументации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не менее одного произведения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отечественной или мировой литературы, избирая свой путь использования литературного материала; при этом он может показать разный уровень осмысления художественного текста: от элементов смыслового анализа (например, тематика, проблематика, сюжет, характеры и т.п.) до комплексного анализа произведения в единстве формы и содержания и его интерпретации в аспекте выбранной темы. 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«Незачет»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ставится при условии, если сочинение написано без привлечения литературного материала или в нем существенно искажено содержание произведения, или литературные произведения лишь упоминаются в работе, не становясь опорой для аргументации. Во всех остальных случаях выставляется «зачет».   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3D80C5C-47C0-414E-875A-4252B96722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7175" y="2884626"/>
            <a:ext cx="4729163" cy="127303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Аргументация. Привлечение литературного материала</a:t>
            </a:r>
            <a:endParaRPr lang="ru-RU" sz="2800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B0F1448-ADED-6C41-B16A-063E0B27A1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5773" y="4157663"/>
            <a:ext cx="1811965" cy="186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932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7D9ABC-EB8C-F14B-8610-635612859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ctr"/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Критерий №3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5633" y="446088"/>
            <a:ext cx="6802967" cy="6040437"/>
          </a:xfrm>
        </p:spPr>
        <p:txBody>
          <a:bodyPr anchor="t">
            <a:normAutofit/>
          </a:bodyPr>
          <a:lstStyle/>
          <a:p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Данный критерий нацеливает на проверку умения логично выстраивать рассуждение на предложенную тему. Участник должен выдерживать соотношение между тезисом и доказательствами.</a:t>
            </a:r>
          </a:p>
          <a:p>
            <a:pPr marL="0" indent="0">
              <a:buNone/>
            </a:pP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«Незачет»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ставится при условии, если грубые логические нарушения мешают пониманию смысла сказанного или отсутствует </a:t>
            </a:r>
            <a:r>
              <a:rPr lang="ru-RU" sz="2400" dirty="0" err="1">
                <a:solidFill>
                  <a:schemeClr val="accent1">
                    <a:lumMod val="50000"/>
                  </a:schemeClr>
                </a:solidFill>
              </a:rPr>
              <a:t>тезисно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-доказательная часть. Во всех остальных случаях выставляется «зачет».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3D80C5C-47C0-414E-875A-4252B96722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7175" y="2884626"/>
            <a:ext cx="4729163" cy="127303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Композиция и логика рассуждения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800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C9A5605-E573-E743-986C-EAE0452DFC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5773" y="3916930"/>
            <a:ext cx="1811965" cy="186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739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7D9ABC-EB8C-F14B-8610-635612859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ctr"/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Критерий №4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5633" y="446088"/>
            <a:ext cx="6802967" cy="6040437"/>
          </a:xfrm>
        </p:spPr>
        <p:txBody>
          <a:bodyPr anchor="t">
            <a:normAutofit lnSpcReduction="10000"/>
          </a:bodyPr>
          <a:lstStyle/>
          <a:p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Данный критерий нацеливает на проверку речевого оформления текста сочинения.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Участник должен точно выражать мысли, используя разнообразную лексику и различные грамматические конструкции, при необходимости уместно употреблять термины.</a:t>
            </a:r>
          </a:p>
          <a:p>
            <a:pPr marL="0" indent="0">
              <a:buNone/>
            </a:pP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«Незачет»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ставится при условии, если низкое качество речи (в том числе речевые ошибки) существенно затрудняет понимание смысла сочинения. Во всех остальных случаях выставляется «зачет».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3D80C5C-47C0-414E-875A-4252B96722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7175" y="2884626"/>
            <a:ext cx="4729163" cy="1273037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Качество письменной речи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8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DBAEFBB-C40A-4F4F-85B4-F4D2E84A13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5773" y="4046656"/>
            <a:ext cx="1811965" cy="186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019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7D9ABC-EB8C-F14B-8610-635612859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ctr"/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Критерий №5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079A5E-EF23-B144-B3A8-E2F9DC2E2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5633" y="446088"/>
            <a:ext cx="6802967" cy="6040437"/>
          </a:xfrm>
        </p:spPr>
        <p:txBody>
          <a:bodyPr anchor="t">
            <a:normAutofit/>
          </a:bodyPr>
          <a:lstStyle/>
          <a:p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Данный критерий позволяет оценить грамотность выпускника.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>«Незачет»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ставится при условии, если на 100 слов приходится в сумме более пяти ошибок: грамматических, орфографических, пунктуационных 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sz="24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3D80C5C-47C0-414E-875A-4252B96722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7175" y="2884626"/>
            <a:ext cx="4729163" cy="1273037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Грамотность</a:t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800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22EF639-64CA-AF43-BD97-0E40B6D789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5773" y="3865171"/>
            <a:ext cx="1811965" cy="186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3183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Пользовательские 10">
      <a:dk1>
        <a:srgbClr val="FAFAFA"/>
      </a:dk1>
      <a:lt1>
        <a:srgbClr val="FFFFFF"/>
      </a:lt1>
      <a:dk2>
        <a:srgbClr val="FAFAFA"/>
      </a:dk2>
      <a:lt2>
        <a:srgbClr val="636363"/>
      </a:lt2>
      <a:accent1>
        <a:srgbClr val="5FC7BC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Цитаты</Template>
  <TotalTime>159</TotalTime>
  <Words>1037</Words>
  <Application>Microsoft Macintosh PowerPoint</Application>
  <PresentationFormat>Широкоэкранный</PresentationFormat>
  <Paragraphs>113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Arial</vt:lpstr>
      <vt:lpstr>Century Gothic</vt:lpstr>
      <vt:lpstr>Wingdings 2</vt:lpstr>
      <vt:lpstr>Цитаты</vt:lpstr>
      <vt:lpstr>Как правильно писать итоговое сочинение?</vt:lpstr>
      <vt:lpstr>Требование №1: Объем итогового сочинения</vt:lpstr>
      <vt:lpstr>Требование №2: «Самостоятельность написания итогового сочинения»</vt:lpstr>
      <vt:lpstr>КРИТЕРИИ ИТОГОВОГО СОЧИНЕНИЯ</vt:lpstr>
      <vt:lpstr>Критерий №1</vt:lpstr>
      <vt:lpstr>Критерий №2</vt:lpstr>
      <vt:lpstr>Критерий №3</vt:lpstr>
      <vt:lpstr>Критерий №4</vt:lpstr>
      <vt:lpstr>Критерий №5</vt:lpstr>
      <vt:lpstr>ПЛАН ИТОГОВОГО СОЧИНЕНИЯ</vt:lpstr>
      <vt:lpstr>КАК ПИСАТЬ ВСТУПЛЕНИЕ</vt:lpstr>
      <vt:lpstr>КАК ПИСАТЬ ЗАКЛЮЧЕНИЕ</vt:lpstr>
      <vt:lpstr>КАК СФОРМУЛИРОВАТЬ ТЕЗИС</vt:lpstr>
      <vt:lpstr>ТРЕБОВАНИЕ К АРГУМЕНТАЦИИ</vt:lpstr>
      <vt:lpstr>ОБРАЗЕЦ АРГУМЕНТА</vt:lpstr>
      <vt:lpstr>ЧТО ТАКОЕ «СВЯЗКА» И «МИКРОВЫВОД»</vt:lpstr>
      <vt:lpstr>АЛГОРИТМ НАПИСАНИЯ СОЧИНЕНИЯ</vt:lpstr>
      <vt:lpstr>ТИПИЧНЫЕ ОШИБКИ ПРИ НАПИСАНИИ ИТОГОВОГО СОЧИНЕНИ</vt:lpstr>
      <vt:lpstr>ТИПИЧНЫЕ ОШИБКИ: ЧАСТЬ 1</vt:lpstr>
      <vt:lpstr>ТИПИЧНЫЕ ОШИБКИ:ЧАСТЬ 2</vt:lpstr>
      <vt:lpstr>ПРИМЕР ИТОГОВОГО СОЧИНЕНИЯ 2019-2020</vt:lpstr>
      <vt:lpstr>ЧАСТЬ 1: ВСТУПЛЕНИЕ И ТЕЗИС</vt:lpstr>
      <vt:lpstr>АРГУМЕНТ 1</vt:lpstr>
      <vt:lpstr>АРГУМЕНТ 2 И ЗАКЛЮЧЕНИЕ</vt:lpstr>
      <vt:lpstr>УНИВЕРСАЛЬНЫЙ СПИСОК ЛИТЕРАТУРЫ</vt:lpstr>
      <vt:lpstr>СПАСИБО ЗА ВНИМАНИЕ!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правильно писать итоговое сочинение?</dc:title>
  <dc:creator>Александра Харина</dc:creator>
  <cp:lastModifiedBy>Александра Харина</cp:lastModifiedBy>
  <cp:revision>15</cp:revision>
  <dcterms:created xsi:type="dcterms:W3CDTF">2019-09-18T23:50:40Z</dcterms:created>
  <dcterms:modified xsi:type="dcterms:W3CDTF">2019-09-19T02:29:55Z</dcterms:modified>
</cp:coreProperties>
</file>